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1867" r:id="rId5"/>
    <p:sldId id="1868" r:id="rId6"/>
    <p:sldId id="1869" r:id="rId7"/>
    <p:sldId id="1879" r:id="rId8"/>
    <p:sldId id="1871" r:id="rId9"/>
    <p:sldId id="1891" r:id="rId10"/>
    <p:sldId id="1872" r:id="rId11"/>
    <p:sldId id="1873" r:id="rId12"/>
    <p:sldId id="1874" r:id="rId13"/>
    <p:sldId id="1900" r:id="rId14"/>
    <p:sldId id="1885" r:id="rId15"/>
    <p:sldId id="1886" r:id="rId16"/>
    <p:sldId id="1887" r:id="rId17"/>
    <p:sldId id="1876" r:id="rId18"/>
    <p:sldId id="1880" r:id="rId19"/>
    <p:sldId id="1877" r:id="rId20"/>
    <p:sldId id="1889" r:id="rId21"/>
    <p:sldId id="1864" r:id="rId22"/>
    <p:sldId id="1890" r:id="rId23"/>
    <p:sldId id="1884" r:id="rId24"/>
    <p:sldId id="1893"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9740"/>
    <a:srgbClr val="014F5B"/>
    <a:srgbClr val="A81D2E"/>
    <a:srgbClr val="00A999"/>
    <a:srgbClr val="8BC53E"/>
    <a:srgbClr val="00A899"/>
    <a:srgbClr val="014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0" autoAdjust="0"/>
    <p:restoredTop sz="85560" autoAdjust="0"/>
  </p:normalViewPr>
  <p:slideViewPr>
    <p:cSldViewPr snapToGrid="0">
      <p:cViewPr varScale="1">
        <p:scale>
          <a:sx n="67" d="100"/>
          <a:sy n="67" d="100"/>
        </p:scale>
        <p:origin x="492" y="44"/>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6B12A-4B67-4979-B43E-7F2CF407E1BB}"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51F61-873D-416C-861B-FC0D7FAE855A}" type="slidenum">
              <a:rPr lang="en-US" smtClean="0"/>
              <a:t>‹#›</a:t>
            </a:fld>
            <a:endParaRPr lang="en-US"/>
          </a:p>
        </p:txBody>
      </p:sp>
    </p:spTree>
    <p:extLst>
      <p:ext uri="{BB962C8B-B14F-4D97-AF65-F5344CB8AC3E}">
        <p14:creationId xmlns:p14="http://schemas.microsoft.com/office/powerpoint/2010/main" val="683136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information session about the Wallin Education Scholarship. </a:t>
            </a:r>
          </a:p>
          <a:p>
            <a:endParaRPr lang="en-US" dirty="0"/>
          </a:p>
          <a:p>
            <a:r>
              <a:rPr lang="en-US" dirty="0"/>
              <a:t>I’m _______, a current Wallin Employee, here to talk to you about this incredible opportunity. </a:t>
            </a:r>
          </a:p>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1</a:t>
            </a:fld>
            <a:endParaRPr lang="en-US"/>
          </a:p>
        </p:txBody>
      </p:sp>
    </p:spTree>
    <p:extLst>
      <p:ext uri="{BB962C8B-B14F-4D97-AF65-F5344CB8AC3E}">
        <p14:creationId xmlns:p14="http://schemas.microsoft.com/office/powerpoint/2010/main" val="1802088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application runs from November 1</a:t>
            </a:r>
            <a:r>
              <a:rPr lang="en-US" baseline="30000"/>
              <a:t>st</a:t>
            </a:r>
            <a:r>
              <a:rPr lang="en-US"/>
              <a:t> to February 1</a:t>
            </a:r>
            <a:r>
              <a:rPr lang="en-US" baseline="30000"/>
              <a:t>st</a:t>
            </a:r>
            <a:r>
              <a:rPr lang="en-US"/>
              <a:t> of 2021. Apply early to get support through the application and ensure you complete everything on time! </a:t>
            </a:r>
          </a:p>
          <a:p>
            <a:endParaRPr lang="en-US"/>
          </a:p>
          <a:p>
            <a:r>
              <a:rPr lang="en-US"/>
              <a:t>We notify everyone of our decisions in mid-April so you know whether or not you are a Wallin Scholar before you need to make a college decision. We have about 300 scholarships and have just about 700 applicants each year. We could have fewer this year so it’s definitely worth submitting your app! </a:t>
            </a:r>
          </a:p>
        </p:txBody>
      </p:sp>
      <p:sp>
        <p:nvSpPr>
          <p:cNvPr id="4" name="Slide Number Placeholder 3"/>
          <p:cNvSpPr>
            <a:spLocks noGrp="1"/>
          </p:cNvSpPr>
          <p:nvPr>
            <p:ph type="sldNum" sz="quarter" idx="5"/>
          </p:nvPr>
        </p:nvSpPr>
        <p:spPr/>
        <p:txBody>
          <a:bodyPr/>
          <a:lstStyle/>
          <a:p>
            <a:fld id="{A4351F61-873D-416C-861B-FC0D7FAE855A}" type="slidenum">
              <a:rPr lang="en-US" smtClean="0"/>
              <a:t>10</a:t>
            </a:fld>
            <a:endParaRPr lang="en-US"/>
          </a:p>
        </p:txBody>
      </p:sp>
    </p:spTree>
    <p:extLst>
      <p:ext uri="{BB962C8B-B14F-4D97-AF65-F5344CB8AC3E}">
        <p14:creationId xmlns:p14="http://schemas.microsoft.com/office/powerpoint/2010/main" val="2467021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You’ll find the application at www.wallinpartners.org. Open up a browser on your phone, tablet or computer and navigate there. From the webpage, you’ll see the word Apply in the upper right corner. Click 4-year program to get started. </a:t>
            </a:r>
          </a:p>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11</a:t>
            </a:fld>
            <a:endParaRPr lang="en-US"/>
          </a:p>
        </p:txBody>
      </p:sp>
    </p:spTree>
    <p:extLst>
      <p:ext uri="{BB962C8B-B14F-4D97-AF65-F5344CB8AC3E}">
        <p14:creationId xmlns:p14="http://schemas.microsoft.com/office/powerpoint/2010/main" val="3860924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log on, you’ll see this page, where you can begin your application. If you ever start an application, but don’t finish it, it’ll show up on this page too.</a:t>
            </a:r>
          </a:p>
        </p:txBody>
      </p:sp>
      <p:sp>
        <p:nvSpPr>
          <p:cNvPr id="4" name="Slide Number Placeholder 3"/>
          <p:cNvSpPr>
            <a:spLocks noGrp="1"/>
          </p:cNvSpPr>
          <p:nvPr>
            <p:ph type="sldNum" sz="quarter" idx="5"/>
          </p:nvPr>
        </p:nvSpPr>
        <p:spPr/>
        <p:txBody>
          <a:bodyPr/>
          <a:lstStyle/>
          <a:p>
            <a:fld id="{A4351F61-873D-416C-861B-FC0D7FAE855A}" type="slidenum">
              <a:rPr lang="en-US" smtClean="0"/>
              <a:t>12</a:t>
            </a:fld>
            <a:endParaRPr lang="en-US"/>
          </a:p>
        </p:txBody>
      </p:sp>
    </p:spTree>
    <p:extLst>
      <p:ext uri="{BB962C8B-B14F-4D97-AF65-F5344CB8AC3E}">
        <p14:creationId xmlns:p14="http://schemas.microsoft.com/office/powerpoint/2010/main" val="2273195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log on, you’ll see this page, where you can begin your application. If you ever start an application, but don’t finish it, it’ll show up on this page too.</a:t>
            </a:r>
          </a:p>
        </p:txBody>
      </p:sp>
      <p:sp>
        <p:nvSpPr>
          <p:cNvPr id="4" name="Slide Number Placeholder 3"/>
          <p:cNvSpPr>
            <a:spLocks noGrp="1"/>
          </p:cNvSpPr>
          <p:nvPr>
            <p:ph type="sldNum" sz="quarter" idx="5"/>
          </p:nvPr>
        </p:nvSpPr>
        <p:spPr/>
        <p:txBody>
          <a:bodyPr/>
          <a:lstStyle/>
          <a:p>
            <a:fld id="{A4351F61-873D-416C-861B-FC0D7FAE855A}" type="slidenum">
              <a:rPr lang="en-US" smtClean="0"/>
              <a:t>13</a:t>
            </a:fld>
            <a:endParaRPr lang="en-US"/>
          </a:p>
        </p:txBody>
      </p:sp>
    </p:spTree>
    <p:extLst>
      <p:ext uri="{BB962C8B-B14F-4D97-AF65-F5344CB8AC3E}">
        <p14:creationId xmlns:p14="http://schemas.microsoft.com/office/powerpoint/2010/main" val="1255737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will consist of 10 sections, as well as signature and review pages. This may feel daunting, but the first five sections will only take you 10-15 mins to complete. And if you have created a resume in the past, we encourage you to have it open when working on your application. It’ll make it much easier to fill out the activities, employment, and work sections. </a:t>
            </a:r>
          </a:p>
        </p:txBody>
      </p:sp>
      <p:sp>
        <p:nvSpPr>
          <p:cNvPr id="4" name="Slide Number Placeholder 3"/>
          <p:cNvSpPr>
            <a:spLocks noGrp="1"/>
          </p:cNvSpPr>
          <p:nvPr>
            <p:ph type="sldNum" sz="quarter" idx="5"/>
          </p:nvPr>
        </p:nvSpPr>
        <p:spPr/>
        <p:txBody>
          <a:bodyPr/>
          <a:lstStyle/>
          <a:p>
            <a:fld id="{A4351F61-873D-416C-861B-FC0D7FAE855A}" type="slidenum">
              <a:rPr lang="en-US" smtClean="0"/>
              <a:t>14</a:t>
            </a:fld>
            <a:endParaRPr lang="en-US"/>
          </a:p>
        </p:txBody>
      </p:sp>
    </p:spTree>
    <p:extLst>
      <p:ext uri="{BB962C8B-B14F-4D97-AF65-F5344CB8AC3E}">
        <p14:creationId xmlns:p14="http://schemas.microsoft.com/office/powerpoint/2010/main" val="1277548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15</a:t>
            </a:fld>
            <a:endParaRPr lang="en-US"/>
          </a:p>
        </p:txBody>
      </p:sp>
    </p:spTree>
    <p:extLst>
      <p:ext uri="{BB962C8B-B14F-4D97-AF65-F5344CB8AC3E}">
        <p14:creationId xmlns:p14="http://schemas.microsoft.com/office/powerpoint/2010/main" val="96441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year we’ll ask students two write three essays, one from the list of common app prompts and two about how they view themselves. You can see the list of questions here. A good tip is to use most of the words your allowed! Essays are the best place for application readers to get to know you so take your time on them and have someone double check them before you submit. </a:t>
            </a:r>
          </a:p>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16</a:t>
            </a:fld>
            <a:endParaRPr lang="en-US"/>
          </a:p>
        </p:txBody>
      </p:sp>
    </p:spTree>
    <p:extLst>
      <p:ext uri="{BB962C8B-B14F-4D97-AF65-F5344CB8AC3E}">
        <p14:creationId xmlns:p14="http://schemas.microsoft.com/office/powerpoint/2010/main" val="302600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activities, employment, and family responsibilities sections will all look similar. We’ll ask to name the experience, indicate the type from a drop-down list, describe your role and what you did, and how much time each week you engaged in that specific </a:t>
            </a:r>
            <a:r>
              <a:rPr lang="en-US" dirty="0" err="1"/>
              <a:t>activitity</a:t>
            </a:r>
            <a:r>
              <a:rPr lang="en-US" dirty="0"/>
              <a:t>. There is also space to indicate any honors, awards, or achievements. </a:t>
            </a:r>
          </a:p>
          <a:p>
            <a:endParaRPr lang="en-US" dirty="0"/>
          </a:p>
          <a:p>
            <a:r>
              <a:rPr lang="en-US" dirty="0"/>
              <a:t>Our biggest advice is for you to be as descriptive as possible!</a:t>
            </a:r>
          </a:p>
        </p:txBody>
      </p:sp>
      <p:sp>
        <p:nvSpPr>
          <p:cNvPr id="4" name="Slide Number Placeholder 3"/>
          <p:cNvSpPr>
            <a:spLocks noGrp="1"/>
          </p:cNvSpPr>
          <p:nvPr>
            <p:ph type="sldNum" sz="quarter" idx="5"/>
          </p:nvPr>
        </p:nvSpPr>
        <p:spPr/>
        <p:txBody>
          <a:bodyPr/>
          <a:lstStyle/>
          <a:p>
            <a:fld id="{A4351F61-873D-416C-861B-FC0D7FAE855A}" type="slidenum">
              <a:rPr lang="en-US" smtClean="0"/>
              <a:t>17</a:t>
            </a:fld>
            <a:endParaRPr lang="en-US"/>
          </a:p>
        </p:txBody>
      </p:sp>
    </p:spTree>
    <p:extLst>
      <p:ext uri="{BB962C8B-B14F-4D97-AF65-F5344CB8AC3E}">
        <p14:creationId xmlns:p14="http://schemas.microsoft.com/office/powerpoint/2010/main" val="1809385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year we’ll ask students two write three essays, one from the list of common app prompts and two about how they view themselves. You can see the list of questions here. A good tip is to use most of the words your allowed! Essays are the best place for application readers to get to know you so take your time on them and have someone double check them before you submit. </a:t>
            </a:r>
          </a:p>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18</a:t>
            </a:fld>
            <a:endParaRPr lang="en-US"/>
          </a:p>
        </p:txBody>
      </p:sp>
    </p:spTree>
    <p:extLst>
      <p:ext uri="{BB962C8B-B14F-4D97-AF65-F5344CB8AC3E}">
        <p14:creationId xmlns:p14="http://schemas.microsoft.com/office/powerpoint/2010/main" val="884838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your essays, you’ll work enter financial information. Many of the questions we’ll ask will be like what you’re asked on the FAFSA and MN Dream Act. Be sure to answer all the listed questions and upload either your Student Aid Report from the FAFSA or a screenshot of your MN Dream Act confirmation </a:t>
            </a:r>
          </a:p>
        </p:txBody>
      </p:sp>
      <p:sp>
        <p:nvSpPr>
          <p:cNvPr id="4" name="Slide Number Placeholder 3"/>
          <p:cNvSpPr>
            <a:spLocks noGrp="1"/>
          </p:cNvSpPr>
          <p:nvPr>
            <p:ph type="sldNum" sz="quarter" idx="5"/>
          </p:nvPr>
        </p:nvSpPr>
        <p:spPr/>
        <p:txBody>
          <a:bodyPr/>
          <a:lstStyle/>
          <a:p>
            <a:fld id="{A4351F61-873D-416C-861B-FC0D7FAE855A}" type="slidenum">
              <a:rPr lang="en-US" smtClean="0"/>
              <a:t>19</a:t>
            </a:fld>
            <a:endParaRPr lang="en-US"/>
          </a:p>
        </p:txBody>
      </p:sp>
    </p:spTree>
    <p:extLst>
      <p:ext uri="{BB962C8B-B14F-4D97-AF65-F5344CB8AC3E}">
        <p14:creationId xmlns:p14="http://schemas.microsoft.com/office/powerpoint/2010/main" val="2845871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2</a:t>
            </a:fld>
            <a:endParaRPr lang="en-US"/>
          </a:p>
        </p:txBody>
      </p:sp>
    </p:spTree>
    <p:extLst>
      <p:ext uri="{BB962C8B-B14F-4D97-AF65-F5344CB8AC3E}">
        <p14:creationId xmlns:p14="http://schemas.microsoft.com/office/powerpoint/2010/main" val="1790568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We want you to be successful applicants for Wallin as well as any other scholarships you apply for, so we encourage you to keep the following pieces of advice in mind when working on your application </a:t>
            </a:r>
          </a:p>
        </p:txBody>
      </p:sp>
      <p:sp>
        <p:nvSpPr>
          <p:cNvPr id="4" name="Slide Number Placeholder 3"/>
          <p:cNvSpPr>
            <a:spLocks noGrp="1"/>
          </p:cNvSpPr>
          <p:nvPr>
            <p:ph type="sldNum" sz="quarter" idx="5"/>
          </p:nvPr>
        </p:nvSpPr>
        <p:spPr/>
        <p:txBody>
          <a:bodyPr/>
          <a:lstStyle/>
          <a:p>
            <a:fld id="{A4351F61-873D-416C-861B-FC0D7FAE855A}" type="slidenum">
              <a:rPr lang="en-US" smtClean="0"/>
              <a:t>20</a:t>
            </a:fld>
            <a:endParaRPr lang="en-US"/>
          </a:p>
        </p:txBody>
      </p:sp>
    </p:spTree>
    <p:extLst>
      <p:ext uri="{BB962C8B-B14F-4D97-AF65-F5344CB8AC3E}">
        <p14:creationId xmlns:p14="http://schemas.microsoft.com/office/powerpoint/2010/main" val="2089704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runs from November 1</a:t>
            </a:r>
            <a:r>
              <a:rPr lang="en-US" baseline="30000" dirty="0"/>
              <a:t>st</a:t>
            </a:r>
            <a:r>
              <a:rPr lang="en-US" dirty="0"/>
              <a:t> to February 1</a:t>
            </a:r>
            <a:r>
              <a:rPr lang="en-US" baseline="30000" dirty="0"/>
              <a:t>st</a:t>
            </a:r>
            <a:r>
              <a:rPr lang="en-US" dirty="0"/>
              <a:t> of 2021. Apply early to get support through the application and ensure you complete everything on time! </a:t>
            </a:r>
          </a:p>
          <a:p>
            <a:endParaRPr lang="en-US" dirty="0"/>
          </a:p>
          <a:p>
            <a:r>
              <a:rPr lang="en-US" dirty="0"/>
              <a:t>We notify everyone of our decisions in mid-April so you know whether or not you are a Wallin Scholar before you need to make a college decision. We have about 300 scholarships and have just about 700 applicants each year. We could have fewer this year so it’s definitely worth submitting your app! </a:t>
            </a:r>
          </a:p>
        </p:txBody>
      </p:sp>
      <p:sp>
        <p:nvSpPr>
          <p:cNvPr id="4" name="Slide Number Placeholder 3"/>
          <p:cNvSpPr>
            <a:spLocks noGrp="1"/>
          </p:cNvSpPr>
          <p:nvPr>
            <p:ph type="sldNum" sz="quarter" idx="5"/>
          </p:nvPr>
        </p:nvSpPr>
        <p:spPr/>
        <p:txBody>
          <a:bodyPr/>
          <a:lstStyle/>
          <a:p>
            <a:fld id="{A4351F61-873D-416C-861B-FC0D7FAE855A}" type="slidenum">
              <a:rPr lang="en-US" smtClean="0"/>
              <a:t>21</a:t>
            </a:fld>
            <a:endParaRPr lang="en-US"/>
          </a:p>
        </p:txBody>
      </p:sp>
    </p:spTree>
    <p:extLst>
      <p:ext uri="{BB962C8B-B14F-4D97-AF65-F5344CB8AC3E}">
        <p14:creationId xmlns:p14="http://schemas.microsoft.com/office/powerpoint/2010/main" val="294805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Wallin Scholarship? </a:t>
            </a:r>
          </a:p>
          <a:p>
            <a:endParaRPr lang="en-US" dirty="0"/>
          </a:p>
          <a:p>
            <a:r>
              <a:rPr lang="en-US" dirty="0"/>
              <a:t>It’s a renewable scholarship that pairs financial aid with advising and career prep opportunities. Basically, the program offers up to $16,000 to help you fund your bachelors degree. This isn’t a small amount of money and you can count on it for each of your four years in college. </a:t>
            </a:r>
          </a:p>
          <a:p>
            <a:br>
              <a:rPr lang="en-US" dirty="0"/>
            </a:br>
            <a:r>
              <a:rPr lang="en-US" dirty="0"/>
              <a:t>The money’s great but what really makes Wallin special is that the scholarship pairs scholars with an advisor who is your go to on everything from how to deal with a bad roommate to how to juggle all your classes and activities, to where to find research and internships so you can maximize your college experience. Think of it as your one stop shop to getting the answers you need to be as successful as possible in college. </a:t>
            </a:r>
          </a:p>
          <a:p>
            <a:endParaRPr lang="en-US" dirty="0"/>
          </a:p>
          <a:p>
            <a:r>
              <a:rPr lang="en-US" dirty="0"/>
              <a:t>Beyond the money and the advising, Wallin Scholars have access to some awesome career prep opportunities. Each year Wallin Scholars have access to a huge variety of opportunities to explore their career via Lunch and Learns featuring panelists from all kinds of different industries or accessing the </a:t>
            </a:r>
            <a:r>
              <a:rPr lang="en-US" dirty="0" err="1"/>
              <a:t>the</a:t>
            </a:r>
            <a:r>
              <a:rPr lang="en-US" dirty="0"/>
              <a:t> Wallin Wisdom project that pairs Wallin Scholars with professionals in their industry of choice. Scholars have opportunities to build career skills such as networking, resume building, interviewing and more. Just this fall there was a session on networking in a virtual space. When scholars have their skills honed and their career trajectory set, there are opportunities for Scholars to find jobs through our monthly newsletter or at the Wallin Scholar Career fair. </a:t>
            </a:r>
          </a:p>
          <a:p>
            <a:endParaRPr lang="en-US" dirty="0"/>
          </a:p>
          <a:p>
            <a:r>
              <a:rPr lang="en-US" dirty="0"/>
              <a:t>The scholarship really is meant to support you with opportunities and guidance from the day you leave high school to the day you graduate college. </a:t>
            </a:r>
          </a:p>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3</a:t>
            </a:fld>
            <a:endParaRPr lang="en-US"/>
          </a:p>
        </p:txBody>
      </p:sp>
    </p:spTree>
    <p:extLst>
      <p:ext uri="{BB962C8B-B14F-4D97-AF65-F5344CB8AC3E}">
        <p14:creationId xmlns:p14="http://schemas.microsoft.com/office/powerpoint/2010/main" val="316461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works! </a:t>
            </a:r>
          </a:p>
          <a:p>
            <a:endParaRPr lang="en-US" dirty="0"/>
          </a:p>
          <a:p>
            <a:r>
              <a:rPr lang="en-US" dirty="0"/>
              <a:t>Nearly 90% of Wallin Scholars graduate high school, far higher than the national rate of 63%. Just as importantly, 40% graduate without any debt at all. Quite an accomplishment in this day and age. On average Wallin Scholars have a very manageable $10,000 of debt when they graduate. And all that career prep seems to work as 95% of our scholars either enter the workforce or go right to graduate school after earning their bachelor degree. </a:t>
            </a:r>
          </a:p>
          <a:p>
            <a:endParaRPr lang="en-US" dirty="0"/>
          </a:p>
          <a:p>
            <a:r>
              <a:rPr lang="en-US" dirty="0"/>
              <a:t>I’m telling you, this is an opportunity you don’t want to miss. </a:t>
            </a:r>
          </a:p>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4</a:t>
            </a:fld>
            <a:endParaRPr lang="en-US"/>
          </a:p>
        </p:txBody>
      </p:sp>
    </p:spTree>
    <p:extLst>
      <p:ext uri="{BB962C8B-B14F-4D97-AF65-F5344CB8AC3E}">
        <p14:creationId xmlns:p14="http://schemas.microsoft.com/office/powerpoint/2010/main" val="2985857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you know what the Wallin Scholarship is. Let’s talk about who can apply. </a:t>
            </a:r>
          </a:p>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5</a:t>
            </a:fld>
            <a:endParaRPr lang="en-US"/>
          </a:p>
        </p:txBody>
      </p:sp>
    </p:spTree>
    <p:extLst>
      <p:ext uri="{BB962C8B-B14F-4D97-AF65-F5344CB8AC3E}">
        <p14:creationId xmlns:p14="http://schemas.microsoft.com/office/powerpoint/2010/main" val="133116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apply, you need to meet the following criteria.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You need to attend one of our 58 partner high schools. We partner with high schools in the Twin Cities and surrounding metro area so students who aren’t attending one of our partner schools sadly will not be considered for the Wallin Scholarship. If you aren’t sure you can find the full list on our website underneath the Apply tab.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You need to have a minimum 3.0 unweighted GPA. We’ll ask for this information during the application and for final transcripts after you graduate.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You need to have some financial need. Wallin Education Partners uses Adjusted Gross income to determine this. I’ll come back to this in a second.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Four. You need to start college in the Fall of 2021 in the 5 state area or at any Historically Black College or University. If you’re thinking of applying to colleges outside this area, say…Illinois, that’s ok! Wallin Education partners selects and notifies it’s new scholars in April each year so you should know whether or not you’re a Wallin Scholar ahead of your final college choice so you can make an informed decision about where to attend college. </a:t>
            </a:r>
          </a:p>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6</a:t>
            </a:fld>
            <a:endParaRPr lang="en-US"/>
          </a:p>
        </p:txBody>
      </p:sp>
    </p:spTree>
    <p:extLst>
      <p:ext uri="{BB962C8B-B14F-4D97-AF65-F5344CB8AC3E}">
        <p14:creationId xmlns:p14="http://schemas.microsoft.com/office/powerpoint/2010/main" val="212351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as for financial eligibility. When you file your FAFSA or Minnesota Dream Act, you’ll be asked to provide your families Adjusted Gross Income as a part of those forms. To be eligible for the Wallin Scholarship your family needs to meet the requirements on this chart. Basically, if you live with up to 5 family members, your Adjusted Gross Income should be less than $81,500. If you have more folks in your family, that number goes up a little bit. </a:t>
            </a:r>
          </a:p>
          <a:p>
            <a:endParaRPr lang="en-US" dirty="0"/>
          </a:p>
          <a:p>
            <a:r>
              <a:rPr lang="en-US" dirty="0"/>
              <a:t>If you aren’t sure…APPLY! Wallin will look at every application that comes in and decide about eligibility. If your family has had a year that looks different than normal, you’ll have a spot to tell us about it as well on the Financial Page of the application. </a:t>
            </a:r>
          </a:p>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7</a:t>
            </a:fld>
            <a:endParaRPr lang="en-US"/>
          </a:p>
        </p:txBody>
      </p:sp>
    </p:spTree>
    <p:extLst>
      <p:ext uri="{BB962C8B-B14F-4D97-AF65-F5344CB8AC3E}">
        <p14:creationId xmlns:p14="http://schemas.microsoft.com/office/powerpoint/2010/main" val="427072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8</a:t>
            </a:fld>
            <a:endParaRPr lang="en-US"/>
          </a:p>
        </p:txBody>
      </p:sp>
    </p:spTree>
    <p:extLst>
      <p:ext uri="{BB962C8B-B14F-4D97-AF65-F5344CB8AC3E}">
        <p14:creationId xmlns:p14="http://schemas.microsoft.com/office/powerpoint/2010/main" val="203437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51F61-873D-416C-861B-FC0D7FAE855A}" type="slidenum">
              <a:rPr lang="en-US" smtClean="0"/>
              <a:t>9</a:t>
            </a:fld>
            <a:endParaRPr lang="en-US"/>
          </a:p>
        </p:txBody>
      </p:sp>
    </p:spTree>
    <p:extLst>
      <p:ext uri="{BB962C8B-B14F-4D97-AF65-F5344CB8AC3E}">
        <p14:creationId xmlns:p14="http://schemas.microsoft.com/office/powerpoint/2010/main" val="163017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A809-4547-446B-A433-11CD67C083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67DD90-9188-4EF6-923E-7D82BC46F3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F006A8-E83D-49B9-81F5-64BAF56E504C}"/>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5" name="Footer Placeholder 4">
            <a:extLst>
              <a:ext uri="{FF2B5EF4-FFF2-40B4-BE49-F238E27FC236}">
                <a16:creationId xmlns:a16="http://schemas.microsoft.com/office/drawing/2014/main" id="{C0541AA1-E19A-4394-B34C-2AA07D0D2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597F5-F0F3-4CEC-9F14-6117F31B7F0D}"/>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1478686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8C5D2-8A94-40D1-891A-8D2AA71DCE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ED7198-D3FC-4218-BDDA-E3D07D5822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AF1F0-D96E-42D5-9975-5EF8091DB9E5}"/>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5" name="Footer Placeholder 4">
            <a:extLst>
              <a:ext uri="{FF2B5EF4-FFF2-40B4-BE49-F238E27FC236}">
                <a16:creationId xmlns:a16="http://schemas.microsoft.com/office/drawing/2014/main" id="{63DEA84E-EDE0-432E-9E8D-9BF3E3F8B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EDDFA-4461-4F62-8949-6C5BA5743E31}"/>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306667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9E2D38-A58D-4D4A-AD3F-7FFF34AD4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9610A3-C1F8-42A5-AE96-A3D207149D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E2B8E-CD21-4741-9A75-79EA743968CA}"/>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5" name="Footer Placeholder 4">
            <a:extLst>
              <a:ext uri="{FF2B5EF4-FFF2-40B4-BE49-F238E27FC236}">
                <a16:creationId xmlns:a16="http://schemas.microsoft.com/office/drawing/2014/main" id="{AC02CDCC-4890-413B-8B57-A03239F6C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1B5B7-8D64-4CBF-BD07-A45F00FA8097}"/>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148756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39F2F-DBC2-4A7D-9F45-6C1763C0F5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4EAF4-901C-4958-BEA5-BCE998B8BF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735D1-4555-4DB9-BEC6-F0F700248BB0}"/>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5" name="Footer Placeholder 4">
            <a:extLst>
              <a:ext uri="{FF2B5EF4-FFF2-40B4-BE49-F238E27FC236}">
                <a16:creationId xmlns:a16="http://schemas.microsoft.com/office/drawing/2014/main" id="{0327B6E8-BDC4-420F-875B-C910A2F2E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1248F-00D3-4E35-B7E0-0A095ED507D5}"/>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38310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ABC4-70EC-4B19-B47E-4A6552C217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891606-2540-4A80-A66B-C256B4BC2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2ECAD6-7066-41C2-9E36-653CB41794C9}"/>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5" name="Footer Placeholder 4">
            <a:extLst>
              <a:ext uri="{FF2B5EF4-FFF2-40B4-BE49-F238E27FC236}">
                <a16:creationId xmlns:a16="http://schemas.microsoft.com/office/drawing/2014/main" id="{D99B11C3-B9AE-4B60-9083-51AD2651E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FEE7-6299-45D1-A921-0A6C8D213B5E}"/>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215656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9A6A-AC66-467D-AB0F-B7A84D47CA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9F6A3-B3EE-4664-9F02-813A5E2899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0F0E5D-66E4-4450-9CA2-BAA5DBFF3F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C20397-0FE5-4D4D-A6E6-61B0CDE267ED}"/>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6" name="Footer Placeholder 5">
            <a:extLst>
              <a:ext uri="{FF2B5EF4-FFF2-40B4-BE49-F238E27FC236}">
                <a16:creationId xmlns:a16="http://schemas.microsoft.com/office/drawing/2014/main" id="{F6362B62-D70F-49FB-A638-97E771D94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9D4EF-0A79-45EB-B245-07F79E5FB324}"/>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3807577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CBDE9-0B5B-4EB7-B2BA-C3E693E21D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444941-03FC-4F66-A402-BBD382732C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BC7AE9-D3C7-480E-BD1B-C599A8286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CBA5D9-CF11-4299-81C8-D0A606ABD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53CD2-86AD-4AC8-8F07-2C5EFCB76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4C3544-7685-4295-8761-935CBB0AA75D}"/>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8" name="Footer Placeholder 7">
            <a:extLst>
              <a:ext uri="{FF2B5EF4-FFF2-40B4-BE49-F238E27FC236}">
                <a16:creationId xmlns:a16="http://schemas.microsoft.com/office/drawing/2014/main" id="{9DC455C9-4F54-48E1-873E-3F0A1F8B80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FF3306-4E27-4E8E-8277-5EA94C0A001A}"/>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324846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155E-5A33-4851-906E-8A4BB262C0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6050B9-2243-4773-9D9D-DF47514D9E0E}"/>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4" name="Footer Placeholder 3">
            <a:extLst>
              <a:ext uri="{FF2B5EF4-FFF2-40B4-BE49-F238E27FC236}">
                <a16:creationId xmlns:a16="http://schemas.microsoft.com/office/drawing/2014/main" id="{C1883002-9D08-46ED-A820-E5AD6E368D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E47DB3-77EE-48C4-AD79-9B6AA2692F3A}"/>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151398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97941-35B1-4768-A2BF-AB1805ACFD05}"/>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3" name="Footer Placeholder 2">
            <a:extLst>
              <a:ext uri="{FF2B5EF4-FFF2-40B4-BE49-F238E27FC236}">
                <a16:creationId xmlns:a16="http://schemas.microsoft.com/office/drawing/2014/main" id="{035EBC28-7B61-44EA-9256-E05C34065D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F1C518-F6F9-49B7-A2EA-EE8D98932087}"/>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180399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A864-8BD8-4928-856A-767F048F7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1D25A0-B542-4283-A460-B0E7457B3A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F3D59C-8991-4B00-B3CF-0CCB30182C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A9D88-3D8D-40D9-8BA1-53285A68C41C}"/>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6" name="Footer Placeholder 5">
            <a:extLst>
              <a:ext uri="{FF2B5EF4-FFF2-40B4-BE49-F238E27FC236}">
                <a16:creationId xmlns:a16="http://schemas.microsoft.com/office/drawing/2014/main" id="{87AF8577-A694-414A-9DE9-2A1790919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36EE9-B452-45C9-BC1C-C5E230641E0B}"/>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149915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D555-C599-4781-A5C5-2061F508BE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A7C718-CAF9-4BF9-BAD3-E8AC32E2B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78FC7A-6F39-4F7F-8274-E80355C408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E135D0-6EA2-4FA8-8D49-784CC82428F7}"/>
              </a:ext>
            </a:extLst>
          </p:cNvPr>
          <p:cNvSpPr>
            <a:spLocks noGrp="1"/>
          </p:cNvSpPr>
          <p:nvPr>
            <p:ph type="dt" sz="half" idx="10"/>
          </p:nvPr>
        </p:nvSpPr>
        <p:spPr/>
        <p:txBody>
          <a:bodyPr/>
          <a:lstStyle/>
          <a:p>
            <a:fld id="{5BDFF97F-95BD-41C5-AF36-66066B29E35A}" type="datetimeFigureOut">
              <a:rPr lang="en-US" smtClean="0"/>
              <a:t>3/13/2024</a:t>
            </a:fld>
            <a:endParaRPr lang="en-US"/>
          </a:p>
        </p:txBody>
      </p:sp>
      <p:sp>
        <p:nvSpPr>
          <p:cNvPr id="6" name="Footer Placeholder 5">
            <a:extLst>
              <a:ext uri="{FF2B5EF4-FFF2-40B4-BE49-F238E27FC236}">
                <a16:creationId xmlns:a16="http://schemas.microsoft.com/office/drawing/2014/main" id="{B3AA1644-2BB8-4A0B-A156-B0C510AA5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071B8-9C2E-4327-96B7-33FD00005804}"/>
              </a:ext>
            </a:extLst>
          </p:cNvPr>
          <p:cNvSpPr>
            <a:spLocks noGrp="1"/>
          </p:cNvSpPr>
          <p:nvPr>
            <p:ph type="sldNum" sz="quarter" idx="12"/>
          </p:nvPr>
        </p:nvSpPr>
        <p:spPr/>
        <p:txBody>
          <a:bodyPr/>
          <a:lstStyle/>
          <a:p>
            <a:fld id="{6C23B2CD-526F-46F8-9EC5-76EED68FC6A3}" type="slidenum">
              <a:rPr lang="en-US" smtClean="0"/>
              <a:t>‹#›</a:t>
            </a:fld>
            <a:endParaRPr lang="en-US"/>
          </a:p>
        </p:txBody>
      </p:sp>
    </p:spTree>
    <p:extLst>
      <p:ext uri="{BB962C8B-B14F-4D97-AF65-F5344CB8AC3E}">
        <p14:creationId xmlns:p14="http://schemas.microsoft.com/office/powerpoint/2010/main" val="127904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E92FFF-7C80-4B77-ACB4-5C1A75BDE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8DF934-4641-4B16-ACDA-BC945BD34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91360-C467-42CE-A316-F33522CA0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FF97F-95BD-41C5-AF36-66066B29E35A}" type="datetimeFigureOut">
              <a:rPr lang="en-US" smtClean="0"/>
              <a:t>3/13/2024</a:t>
            </a:fld>
            <a:endParaRPr lang="en-US"/>
          </a:p>
        </p:txBody>
      </p:sp>
      <p:sp>
        <p:nvSpPr>
          <p:cNvPr id="5" name="Footer Placeholder 4">
            <a:extLst>
              <a:ext uri="{FF2B5EF4-FFF2-40B4-BE49-F238E27FC236}">
                <a16:creationId xmlns:a16="http://schemas.microsoft.com/office/drawing/2014/main" id="{DB0304B1-9668-4C39-B35A-FFFB0C327F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D38892-F7D9-4907-AC61-7A35DC33CB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3B2CD-526F-46F8-9EC5-76EED68FC6A3}" type="slidenum">
              <a:rPr lang="en-US" smtClean="0"/>
              <a:t>‹#›</a:t>
            </a:fld>
            <a:endParaRPr lang="en-US"/>
          </a:p>
        </p:txBody>
      </p:sp>
    </p:spTree>
    <p:extLst>
      <p:ext uri="{BB962C8B-B14F-4D97-AF65-F5344CB8AC3E}">
        <p14:creationId xmlns:p14="http://schemas.microsoft.com/office/powerpoint/2010/main" val="42835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1AC6DCC6-0D09-4DF0-A723-F24901233B5E}"/>
              </a:ext>
            </a:extLst>
          </p:cNvPr>
          <p:cNvPicPr>
            <a:picLocks noChangeAspect="1"/>
          </p:cNvPicPr>
          <p:nvPr/>
        </p:nvPicPr>
        <p:blipFill>
          <a:blip r:embed="rId3"/>
          <a:stretch>
            <a:fillRect/>
          </a:stretch>
        </p:blipFill>
        <p:spPr>
          <a:xfrm>
            <a:off x="5346582" y="926376"/>
            <a:ext cx="1523525" cy="1649436"/>
          </a:xfrm>
          <a:prstGeom prst="rect">
            <a:avLst/>
          </a:prstGeom>
        </p:spPr>
      </p:pic>
      <p:sp>
        <p:nvSpPr>
          <p:cNvPr id="2" name="TextBox 1">
            <a:extLst>
              <a:ext uri="{FF2B5EF4-FFF2-40B4-BE49-F238E27FC236}">
                <a16:creationId xmlns:a16="http://schemas.microsoft.com/office/drawing/2014/main" id="{1BF06E6D-44D7-4C31-96D8-3A3EB1FB0FE8}"/>
              </a:ext>
            </a:extLst>
          </p:cNvPr>
          <p:cNvSpPr txBox="1"/>
          <p:nvPr/>
        </p:nvSpPr>
        <p:spPr>
          <a:xfrm>
            <a:off x="2571891" y="2736502"/>
            <a:ext cx="7058025" cy="1200329"/>
          </a:xfrm>
          <a:prstGeom prst="rect">
            <a:avLst/>
          </a:prstGeom>
          <a:noFill/>
        </p:spPr>
        <p:txBody>
          <a:bodyPr wrap="square" lIns="91440" tIns="45720" rIns="91440" bIns="45720" rtlCol="0" anchor="t">
            <a:spAutoFit/>
          </a:bodyPr>
          <a:lstStyle/>
          <a:p>
            <a:pPr algn="ctr"/>
            <a:r>
              <a:rPr lang="en-US" sz="2400" b="1" dirty="0">
                <a:latin typeface="Montserrat SemiBold"/>
                <a:ea typeface="Microsoft GothicNeo"/>
                <a:cs typeface="Microsoft GothicNeo"/>
              </a:rPr>
              <a:t>Wallin Education Partners</a:t>
            </a:r>
          </a:p>
          <a:p>
            <a:pPr algn="ctr"/>
            <a:r>
              <a:rPr lang="en-US" sz="2400" dirty="0">
                <a:solidFill>
                  <a:srgbClr val="014F5B"/>
                </a:solidFill>
                <a:latin typeface="Montserrat ExtraLight" panose="00000300000000000000" pitchFamily="50" charset="0"/>
                <a:ea typeface="Microsoft GothicNeo" panose="020B0500000101010101" pitchFamily="34" charset="-127"/>
                <a:cs typeface="Microsoft GothicNeo" panose="020B0500000101010101" pitchFamily="34" charset="-127"/>
              </a:rPr>
              <a:t>2-Year Scholarship Application Cycle</a:t>
            </a:r>
          </a:p>
          <a:p>
            <a:pPr algn="ctr"/>
            <a:r>
              <a:rPr lang="en-US" sz="2400" dirty="0">
                <a:solidFill>
                  <a:srgbClr val="5E9740"/>
                </a:solidFill>
                <a:latin typeface="Microsoft GothicNeo"/>
                <a:ea typeface="Microsoft GothicNeo Light"/>
                <a:cs typeface="Microsoft GothicNeo Light"/>
              </a:rPr>
              <a:t>2024</a:t>
            </a:r>
          </a:p>
        </p:txBody>
      </p:sp>
      <p:cxnSp>
        <p:nvCxnSpPr>
          <p:cNvPr id="5" name="Straight Connector 4">
            <a:extLst>
              <a:ext uri="{FF2B5EF4-FFF2-40B4-BE49-F238E27FC236}">
                <a16:creationId xmlns:a16="http://schemas.microsoft.com/office/drawing/2014/main" id="{BFE73692-46D2-46A8-94ED-75D81479B85E}"/>
              </a:ext>
            </a:extLst>
          </p:cNvPr>
          <p:cNvCxnSpPr>
            <a:cxnSpLocks/>
          </p:cNvCxnSpPr>
          <p:nvPr/>
        </p:nvCxnSpPr>
        <p:spPr>
          <a:xfrm>
            <a:off x="0" y="6489700"/>
            <a:ext cx="12192000" cy="0"/>
          </a:xfrm>
          <a:prstGeom prst="line">
            <a:avLst/>
          </a:prstGeom>
          <a:ln w="28575">
            <a:solidFill>
              <a:srgbClr val="014F5B"/>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4925F13-1424-4F99-876A-1100C8362882}"/>
              </a:ext>
            </a:extLst>
          </p:cNvPr>
          <p:cNvSpPr txBox="1"/>
          <p:nvPr/>
        </p:nvSpPr>
        <p:spPr>
          <a:xfrm>
            <a:off x="5900596" y="5103227"/>
            <a:ext cx="415498" cy="230832"/>
          </a:xfrm>
          <a:prstGeom prst="rect">
            <a:avLst/>
          </a:prstGeom>
          <a:noFill/>
        </p:spPr>
        <p:txBody>
          <a:bodyPr wrap="none" rtlCol="0">
            <a:spAutoFit/>
          </a:bodyPr>
          <a:lstStyle/>
          <a:p>
            <a:r>
              <a:rPr lang="en-US" sz="9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nvGrpSpPr>
          <p:cNvPr id="3" name="Group 2">
            <a:extLst>
              <a:ext uri="{FF2B5EF4-FFF2-40B4-BE49-F238E27FC236}">
                <a16:creationId xmlns:a16="http://schemas.microsoft.com/office/drawing/2014/main" id="{FFA5F235-856D-4079-8950-A09295B5CF89}"/>
              </a:ext>
            </a:extLst>
          </p:cNvPr>
          <p:cNvGrpSpPr/>
          <p:nvPr/>
        </p:nvGrpSpPr>
        <p:grpSpPr>
          <a:xfrm>
            <a:off x="4827270" y="4240538"/>
            <a:ext cx="2537460" cy="1645941"/>
            <a:chOff x="6516370" y="4236738"/>
            <a:chExt cx="2537460" cy="1645941"/>
          </a:xfrm>
        </p:grpSpPr>
        <p:grpSp>
          <p:nvGrpSpPr>
            <p:cNvPr id="11" name="Group 10">
              <a:extLst>
                <a:ext uri="{FF2B5EF4-FFF2-40B4-BE49-F238E27FC236}">
                  <a16:creationId xmlns:a16="http://schemas.microsoft.com/office/drawing/2014/main" id="{6BB40E62-BCA7-4945-B691-AC8EFB454D33}"/>
                </a:ext>
              </a:extLst>
            </p:cNvPr>
            <p:cNvGrpSpPr/>
            <p:nvPr/>
          </p:nvGrpSpPr>
          <p:grpSpPr>
            <a:xfrm>
              <a:off x="6516370" y="4236738"/>
              <a:ext cx="2537460" cy="1645941"/>
              <a:chOff x="4631866" y="4511012"/>
              <a:chExt cx="2537460" cy="1645941"/>
            </a:xfrm>
          </p:grpSpPr>
          <p:grpSp>
            <p:nvGrpSpPr>
              <p:cNvPr id="9" name="Group 8">
                <a:extLst>
                  <a:ext uri="{FF2B5EF4-FFF2-40B4-BE49-F238E27FC236}">
                    <a16:creationId xmlns:a16="http://schemas.microsoft.com/office/drawing/2014/main" id="{479287FB-60FC-42E9-BBC2-3AFD08C82A13}"/>
                  </a:ext>
                </a:extLst>
              </p:cNvPr>
              <p:cNvGrpSpPr/>
              <p:nvPr/>
            </p:nvGrpSpPr>
            <p:grpSpPr>
              <a:xfrm>
                <a:off x="4631866" y="4511012"/>
                <a:ext cx="2537460" cy="1645941"/>
                <a:chOff x="4640580" y="4511012"/>
                <a:chExt cx="2537460" cy="1645941"/>
              </a:xfrm>
            </p:grpSpPr>
            <p:sp>
              <p:nvSpPr>
                <p:cNvPr id="4" name="Oval 3">
                  <a:extLst>
                    <a:ext uri="{FF2B5EF4-FFF2-40B4-BE49-F238E27FC236}">
                      <a16:creationId xmlns:a16="http://schemas.microsoft.com/office/drawing/2014/main" id="{F0DF422F-C37E-4C27-88CB-C64B7FD51F83}"/>
                    </a:ext>
                  </a:extLst>
                </p:cNvPr>
                <p:cNvSpPr/>
                <p:nvPr/>
              </p:nvSpPr>
              <p:spPr>
                <a:xfrm>
                  <a:off x="5172886" y="4693913"/>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C53E"/>
                    </a:solidFill>
                  </a:endParaRPr>
                </a:p>
              </p:txBody>
            </p:sp>
            <p:sp>
              <p:nvSpPr>
                <p:cNvPr id="7" name="Flowchart: Process 6">
                  <a:extLst>
                    <a:ext uri="{FF2B5EF4-FFF2-40B4-BE49-F238E27FC236}">
                      <a16:creationId xmlns:a16="http://schemas.microsoft.com/office/drawing/2014/main" id="{41FDEA3E-FE77-4373-8421-1D389BBCF934}"/>
                    </a:ext>
                  </a:extLst>
                </p:cNvPr>
                <p:cNvSpPr/>
                <p:nvPr/>
              </p:nvSpPr>
              <p:spPr>
                <a:xfrm>
                  <a:off x="4640580" y="4511012"/>
                  <a:ext cx="2537460" cy="127256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C53E"/>
                    </a:solidFill>
                  </a:endParaRPr>
                </a:p>
              </p:txBody>
            </p:sp>
          </p:grpSp>
          <p:sp>
            <p:nvSpPr>
              <p:cNvPr id="10" name="Oval 9">
                <a:extLst>
                  <a:ext uri="{FF2B5EF4-FFF2-40B4-BE49-F238E27FC236}">
                    <a16:creationId xmlns:a16="http://schemas.microsoft.com/office/drawing/2014/main" id="{1FCB15EE-4419-4FB2-B657-CCE2E6B56E3C}"/>
                  </a:ext>
                </a:extLst>
              </p:cNvPr>
              <p:cNvSpPr/>
              <p:nvPr/>
            </p:nvSpPr>
            <p:spPr>
              <a:xfrm>
                <a:off x="5173980" y="4693913"/>
                <a:ext cx="1463040" cy="1463040"/>
              </a:xfrm>
              <a:prstGeom prst="ellipse">
                <a:avLst/>
              </a:prstGeom>
              <a:noFill/>
              <a:ln w="3810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C53E"/>
                  </a:solidFill>
                </a:endParaRPr>
              </a:p>
            </p:txBody>
          </p:sp>
        </p:grpSp>
        <p:sp>
          <p:nvSpPr>
            <p:cNvPr id="12" name="TextBox 11">
              <a:extLst>
                <a:ext uri="{FF2B5EF4-FFF2-40B4-BE49-F238E27FC236}">
                  <a16:creationId xmlns:a16="http://schemas.microsoft.com/office/drawing/2014/main" id="{12BA6AF5-2247-4D65-9F6B-2B8F54B60594}"/>
                </a:ext>
              </a:extLst>
            </p:cNvPr>
            <p:cNvSpPr txBox="1"/>
            <p:nvPr/>
          </p:nvSpPr>
          <p:spPr>
            <a:xfrm>
              <a:off x="7418246" y="4573513"/>
              <a:ext cx="723900" cy="923330"/>
            </a:xfrm>
            <a:prstGeom prst="rect">
              <a:avLst/>
            </a:prstGeom>
            <a:noFill/>
          </p:spPr>
          <p:txBody>
            <a:bodyPr wrap="square" rtlCol="0">
              <a:spAutoFit/>
            </a:bodyPr>
            <a:lstStyle/>
            <a:p>
              <a:pPr algn="ctr"/>
              <a:r>
                <a:rPr lang="en-US" sz="5400" dirty="0">
                  <a:solidFill>
                    <a:srgbClr val="014F5B"/>
                  </a:solidFill>
                  <a:latin typeface="Montserrat Light" panose="00000400000000000000" pitchFamily="50" charset="0"/>
                  <a:ea typeface="Microsoft GothicNeo Light" panose="020B0300000101010101" pitchFamily="34" charset="-127"/>
                  <a:cs typeface="Microsoft GothicNeo Light" panose="020B0300000101010101" pitchFamily="34" charset="-127"/>
                </a:rPr>
                <a:t>2</a:t>
              </a:r>
              <a:endParaRPr lang="en-US" sz="3200" dirty="0">
                <a:solidFill>
                  <a:srgbClr val="014F5B"/>
                </a:solidFill>
                <a:latin typeface="Montserrat Light" panose="00000400000000000000" pitchFamily="50" charset="0"/>
                <a:ea typeface="Microsoft GothicNeo Light" panose="020B0300000101010101" pitchFamily="34" charset="-127"/>
                <a:cs typeface="Microsoft GothicNeo Light" panose="020B0300000101010101" pitchFamily="34" charset="-127"/>
              </a:endParaRPr>
            </a:p>
          </p:txBody>
        </p:sp>
        <p:sp>
          <p:nvSpPr>
            <p:cNvPr id="13" name="TextBox 12">
              <a:extLst>
                <a:ext uri="{FF2B5EF4-FFF2-40B4-BE49-F238E27FC236}">
                  <a16:creationId xmlns:a16="http://schemas.microsoft.com/office/drawing/2014/main" id="{4C433BB4-A761-46DF-8883-D86AB17E443B}"/>
                </a:ext>
              </a:extLst>
            </p:cNvPr>
            <p:cNvSpPr txBox="1"/>
            <p:nvPr/>
          </p:nvSpPr>
          <p:spPr>
            <a:xfrm>
              <a:off x="7428054" y="5523477"/>
              <a:ext cx="723900" cy="307777"/>
            </a:xfrm>
            <a:prstGeom prst="rect">
              <a:avLst/>
            </a:prstGeom>
            <a:noFill/>
          </p:spPr>
          <p:txBody>
            <a:bodyPr wrap="square" rtlCol="0">
              <a:spAutoFit/>
            </a:bodyPr>
            <a:lstStyle/>
            <a:p>
              <a:pPr algn="ctr"/>
              <a:r>
                <a:rPr lang="en-US" sz="14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9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spTree>
    <p:extLst>
      <p:ext uri="{BB962C8B-B14F-4D97-AF65-F5344CB8AC3E}">
        <p14:creationId xmlns:p14="http://schemas.microsoft.com/office/powerpoint/2010/main" val="2075101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What’s the Application Like?</a:t>
            </a:r>
            <a:endParaRPr lang="en-US" sz="200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endParaRP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3B627DB3-FB66-4E68-ADA4-56699E5CA39F}"/>
              </a:ext>
            </a:extLst>
          </p:cNvPr>
          <p:cNvGrpSpPr/>
          <p:nvPr/>
        </p:nvGrpSpPr>
        <p:grpSpPr>
          <a:xfrm>
            <a:off x="364767" y="2273991"/>
            <a:ext cx="10635931" cy="1510609"/>
            <a:chOff x="830310" y="2356869"/>
            <a:chExt cx="10635931" cy="1510609"/>
          </a:xfrm>
        </p:grpSpPr>
        <p:cxnSp>
          <p:nvCxnSpPr>
            <p:cNvPr id="4" name="Straight Arrow Connector 3">
              <a:extLst>
                <a:ext uri="{FF2B5EF4-FFF2-40B4-BE49-F238E27FC236}">
                  <a16:creationId xmlns:a16="http://schemas.microsoft.com/office/drawing/2014/main" id="{C514AD21-DCC5-4DD1-92F9-9DC07C5428E3}"/>
                </a:ext>
              </a:extLst>
            </p:cNvPr>
            <p:cNvCxnSpPr>
              <a:cxnSpLocks/>
              <a:stCxn id="17" idx="6"/>
            </p:cNvCxnSpPr>
            <p:nvPr/>
          </p:nvCxnSpPr>
          <p:spPr>
            <a:xfrm>
              <a:off x="2357300" y="3787755"/>
              <a:ext cx="9108941" cy="14224"/>
            </a:xfrm>
            <a:prstGeom prst="straightConnector1">
              <a:avLst/>
            </a:prstGeom>
            <a:ln w="38100">
              <a:solidFill>
                <a:srgbClr val="5E9740"/>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9177B9CB-C840-40F4-AED8-D16ABCF99135}"/>
                </a:ext>
              </a:extLst>
            </p:cNvPr>
            <p:cNvGrpSpPr/>
            <p:nvPr/>
          </p:nvGrpSpPr>
          <p:grpSpPr>
            <a:xfrm>
              <a:off x="830310" y="2356869"/>
              <a:ext cx="2916820" cy="1499466"/>
              <a:chOff x="156418" y="2356869"/>
              <a:chExt cx="2916820" cy="1499466"/>
            </a:xfrm>
          </p:grpSpPr>
          <p:sp>
            <p:nvSpPr>
              <p:cNvPr id="17" name="Oval 16">
                <a:extLst>
                  <a:ext uri="{FF2B5EF4-FFF2-40B4-BE49-F238E27FC236}">
                    <a16:creationId xmlns:a16="http://schemas.microsoft.com/office/drawing/2014/main" id="{6DF3C9A4-548A-4C65-B310-DB316B3AC488}"/>
                  </a:ext>
                </a:extLst>
              </p:cNvPr>
              <p:cNvSpPr/>
              <p:nvPr/>
            </p:nvSpPr>
            <p:spPr>
              <a:xfrm>
                <a:off x="1546248" y="3719175"/>
                <a:ext cx="137160" cy="137160"/>
              </a:xfrm>
              <a:prstGeom prst="ellipse">
                <a:avLst/>
              </a:prstGeom>
              <a:solidFill>
                <a:srgbClr val="5E9740"/>
              </a:solidFill>
              <a:ln>
                <a:solidFill>
                  <a:srgbClr val="5E9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ntserrat Light" panose="00000400000000000000" pitchFamily="50" charset="0"/>
                </a:endParaRPr>
              </a:p>
            </p:txBody>
          </p:sp>
          <p:sp>
            <p:nvSpPr>
              <p:cNvPr id="23" name="TextBox 22">
                <a:extLst>
                  <a:ext uri="{FF2B5EF4-FFF2-40B4-BE49-F238E27FC236}">
                    <a16:creationId xmlns:a16="http://schemas.microsoft.com/office/drawing/2014/main" id="{4E8086B4-5008-46E0-9C32-56CEB657CA47}"/>
                  </a:ext>
                </a:extLst>
              </p:cNvPr>
              <p:cNvSpPr txBox="1"/>
              <p:nvPr/>
            </p:nvSpPr>
            <p:spPr>
              <a:xfrm>
                <a:off x="156418" y="2356869"/>
                <a:ext cx="2916820" cy="707886"/>
              </a:xfrm>
              <a:prstGeom prst="rect">
                <a:avLst/>
              </a:prstGeom>
              <a:noFill/>
            </p:spPr>
            <p:txBody>
              <a:bodyPr wrap="square">
                <a:spAutoFit/>
              </a:bodyPr>
              <a:lstStyle/>
              <a:p>
                <a:pPr algn="ctr"/>
                <a:r>
                  <a:rPr lang="en-US" sz="2000" b="1">
                    <a:solidFill>
                      <a:schemeClr val="tx1">
                        <a:lumMod val="65000"/>
                        <a:lumOff val="35000"/>
                      </a:schemeClr>
                    </a:solidFill>
                    <a:latin typeface="Montserrat" panose="00000500000000000000" pitchFamily="2" charset="0"/>
                    <a:ea typeface="Microsoft GothicNeo Light" panose="020B0300000101010101" pitchFamily="34" charset="-127"/>
                    <a:cs typeface="Microsoft GothicNeo Light" panose="020B0300000101010101" pitchFamily="34" charset="-127"/>
                  </a:rPr>
                  <a:t>Application Opens </a:t>
                </a:r>
                <a:br>
                  <a:rPr lang="en-US" sz="200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br>
                <a:r>
                  <a:rPr lang="en-US" sz="200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March 1st, 2024 </a:t>
                </a:r>
                <a:endParaRPr lang="en-US" sz="2000">
                  <a:solidFill>
                    <a:schemeClr val="tx1">
                      <a:lumMod val="65000"/>
                      <a:lumOff val="35000"/>
                    </a:schemeClr>
                  </a:solidFill>
                  <a:latin typeface="Montserrat ExtraLight" panose="00000300000000000000" pitchFamily="50" charset="0"/>
                </a:endParaRPr>
              </a:p>
            </p:txBody>
          </p:sp>
        </p:grpSp>
        <p:sp>
          <p:nvSpPr>
            <p:cNvPr id="25" name="TextBox 24">
              <a:extLst>
                <a:ext uri="{FF2B5EF4-FFF2-40B4-BE49-F238E27FC236}">
                  <a16:creationId xmlns:a16="http://schemas.microsoft.com/office/drawing/2014/main" id="{88DC740F-4096-466F-B53C-9929390925F8}"/>
                </a:ext>
              </a:extLst>
            </p:cNvPr>
            <p:cNvSpPr txBox="1"/>
            <p:nvPr/>
          </p:nvSpPr>
          <p:spPr>
            <a:xfrm>
              <a:off x="3747130" y="2384047"/>
              <a:ext cx="3056626" cy="707886"/>
            </a:xfrm>
            <a:prstGeom prst="rect">
              <a:avLst/>
            </a:prstGeom>
            <a:noFill/>
          </p:spPr>
          <p:txBody>
            <a:bodyPr wrap="square">
              <a:spAutoFit/>
            </a:bodyPr>
            <a:lstStyle/>
            <a:p>
              <a:pPr algn="ctr"/>
              <a:r>
                <a:rPr lang="en-US" sz="2000" b="1">
                  <a:solidFill>
                    <a:srgbClr val="014F5B"/>
                  </a:solidFill>
                  <a:latin typeface="Montserrat" panose="00000500000000000000" pitchFamily="2" charset="0"/>
                  <a:ea typeface="Microsoft GothicNeo Light" panose="020B0300000101010101" pitchFamily="34" charset="-127"/>
                  <a:cs typeface="Microsoft GothicNeo Light" panose="020B0300000101010101" pitchFamily="34" charset="-127"/>
                </a:rPr>
                <a:t>Mortenson</a:t>
              </a:r>
              <a:r>
                <a:rPr lang="en-US" sz="200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 Deadline </a:t>
              </a:r>
              <a:r>
                <a:rPr lang="en-US" sz="2000">
                  <a:solidFill>
                    <a:schemeClr val="tx1">
                      <a:lumMod val="65000"/>
                      <a:lumOff val="35000"/>
                    </a:schemeClr>
                  </a:solidFill>
                  <a:latin typeface="Montserrat ExtraLight" panose="00000300000000000000" pitchFamily="50" charset="0"/>
                </a:rPr>
                <a:t>April 15</a:t>
              </a:r>
              <a:r>
                <a:rPr lang="en-US" sz="2000" baseline="30000">
                  <a:solidFill>
                    <a:schemeClr val="tx1">
                      <a:lumMod val="65000"/>
                      <a:lumOff val="35000"/>
                    </a:schemeClr>
                  </a:solidFill>
                  <a:latin typeface="Montserrat ExtraLight" panose="00000300000000000000" pitchFamily="50" charset="0"/>
                </a:rPr>
                <a:t>th</a:t>
              </a:r>
              <a:r>
                <a:rPr lang="en-US" sz="2000">
                  <a:solidFill>
                    <a:schemeClr val="tx1">
                      <a:lumMod val="65000"/>
                      <a:lumOff val="35000"/>
                    </a:schemeClr>
                  </a:solidFill>
                  <a:latin typeface="Montserrat ExtraLight" panose="00000300000000000000" pitchFamily="50" charset="0"/>
                </a:rPr>
                <a:t>, 2024</a:t>
              </a:r>
            </a:p>
          </p:txBody>
        </p:sp>
        <p:grpSp>
          <p:nvGrpSpPr>
            <p:cNvPr id="35" name="Group 34">
              <a:extLst>
                <a:ext uri="{FF2B5EF4-FFF2-40B4-BE49-F238E27FC236}">
                  <a16:creationId xmlns:a16="http://schemas.microsoft.com/office/drawing/2014/main" id="{D040EFD7-1270-4874-92BF-A841BD91F1C0}"/>
                </a:ext>
              </a:extLst>
            </p:cNvPr>
            <p:cNvGrpSpPr/>
            <p:nvPr/>
          </p:nvGrpSpPr>
          <p:grpSpPr>
            <a:xfrm>
              <a:off x="6808532" y="2404220"/>
              <a:ext cx="3337783" cy="1463258"/>
              <a:chOff x="6808532" y="2404220"/>
              <a:chExt cx="3337783" cy="1463258"/>
            </a:xfrm>
          </p:grpSpPr>
          <p:sp>
            <p:nvSpPr>
              <p:cNvPr id="15" name="TextBox 14">
                <a:extLst>
                  <a:ext uri="{FF2B5EF4-FFF2-40B4-BE49-F238E27FC236}">
                    <a16:creationId xmlns:a16="http://schemas.microsoft.com/office/drawing/2014/main" id="{7A4C51BB-62AB-4CBC-8EA2-1262ED91C790}"/>
                  </a:ext>
                </a:extLst>
              </p:cNvPr>
              <p:cNvSpPr txBox="1"/>
              <p:nvPr/>
            </p:nvSpPr>
            <p:spPr>
              <a:xfrm>
                <a:off x="6808532" y="2404220"/>
                <a:ext cx="2567426" cy="707886"/>
              </a:xfrm>
              <a:prstGeom prst="rect">
                <a:avLst/>
              </a:prstGeom>
              <a:noFill/>
            </p:spPr>
            <p:txBody>
              <a:bodyPr wrap="square">
                <a:spAutoFit/>
              </a:bodyPr>
              <a:lstStyle/>
              <a:p>
                <a:pPr algn="ctr"/>
                <a:r>
                  <a:rPr lang="en-US" sz="2000" b="1">
                    <a:solidFill>
                      <a:srgbClr val="5E9740"/>
                    </a:solidFill>
                    <a:latin typeface="Montserrat" panose="00000500000000000000" pitchFamily="2" charset="0"/>
                    <a:ea typeface="Microsoft GothicNeo Light" panose="020B0300000101010101" pitchFamily="34" charset="-127"/>
                    <a:cs typeface="Microsoft GothicNeo Light" panose="020B0300000101010101" pitchFamily="34" charset="-127"/>
                  </a:rPr>
                  <a:t>Priority</a:t>
                </a:r>
                <a:r>
                  <a:rPr lang="en-US" sz="200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 Deadline!</a:t>
                </a:r>
              </a:p>
              <a:p>
                <a:pPr algn="ctr"/>
                <a:r>
                  <a:rPr lang="en-US" sz="200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May 15</a:t>
                </a:r>
                <a:r>
                  <a:rPr lang="en-US" sz="2000" baseline="3000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th</a:t>
                </a:r>
                <a:r>
                  <a:rPr lang="en-US" sz="200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 2024</a:t>
                </a:r>
              </a:p>
            </p:txBody>
          </p:sp>
          <p:sp>
            <p:nvSpPr>
              <p:cNvPr id="19" name="Oval 18">
                <a:extLst>
                  <a:ext uri="{FF2B5EF4-FFF2-40B4-BE49-F238E27FC236}">
                    <a16:creationId xmlns:a16="http://schemas.microsoft.com/office/drawing/2014/main" id="{D9D66A7C-7274-4F7D-8482-77AEC2804EE6}"/>
                  </a:ext>
                </a:extLst>
              </p:cNvPr>
              <p:cNvSpPr/>
              <p:nvPr/>
            </p:nvSpPr>
            <p:spPr>
              <a:xfrm flipH="1">
                <a:off x="10009155" y="3730318"/>
                <a:ext cx="137160" cy="137160"/>
              </a:xfrm>
              <a:prstGeom prst="ellipse">
                <a:avLst/>
              </a:prstGeom>
              <a:solidFill>
                <a:srgbClr val="5E9740"/>
              </a:solidFill>
              <a:ln>
                <a:solidFill>
                  <a:srgbClr val="5E9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65000"/>
                      <a:lumOff val="35000"/>
                    </a:schemeClr>
                  </a:solidFill>
                  <a:latin typeface="Montserrat Light" panose="00000400000000000000" pitchFamily="50" charset="0"/>
                </a:endParaRPr>
              </a:p>
            </p:txBody>
          </p:sp>
        </p:grpSp>
      </p:grpSp>
      <p:sp>
        <p:nvSpPr>
          <p:cNvPr id="38" name="TextBox 37">
            <a:extLst>
              <a:ext uri="{FF2B5EF4-FFF2-40B4-BE49-F238E27FC236}">
                <a16:creationId xmlns:a16="http://schemas.microsoft.com/office/drawing/2014/main" id="{138C02EF-F41E-4E0A-82A2-045AEEC52FEB}"/>
              </a:ext>
            </a:extLst>
          </p:cNvPr>
          <p:cNvSpPr txBox="1"/>
          <p:nvPr/>
        </p:nvSpPr>
        <p:spPr>
          <a:xfrm>
            <a:off x="0" y="4894693"/>
            <a:ext cx="12192000" cy="707886"/>
          </a:xfrm>
          <a:prstGeom prst="rect">
            <a:avLst/>
          </a:prstGeom>
          <a:noFill/>
        </p:spPr>
        <p:txBody>
          <a:bodyPr wrap="square" rtlCol="0" anchor="t">
            <a:spAutoFit/>
          </a:bodyPr>
          <a:lstStyle/>
          <a:p>
            <a:pPr algn="ctr"/>
            <a:r>
              <a:rPr lang="en-US" sz="200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The 2-year selection process is rolling, meaning </a:t>
            </a:r>
          </a:p>
          <a:p>
            <a:pPr algn="ctr"/>
            <a:r>
              <a:rPr lang="en-US" sz="2000">
                <a:solidFill>
                  <a:srgbClr val="014F5B"/>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the sooner you apply, the better chance you have to be selected! </a:t>
            </a:r>
          </a:p>
        </p:txBody>
      </p:sp>
      <p:cxnSp>
        <p:nvCxnSpPr>
          <p:cNvPr id="30" name="Straight Connector 29">
            <a:extLst>
              <a:ext uri="{FF2B5EF4-FFF2-40B4-BE49-F238E27FC236}">
                <a16:creationId xmlns:a16="http://schemas.microsoft.com/office/drawing/2014/main" id="{EAA6E8F0-CD8D-416B-AEFA-2505EAA1BD94}"/>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F589601-27E2-4050-A282-925ACB163D64}"/>
              </a:ext>
            </a:extLst>
          </p:cNvPr>
          <p:cNvSpPr txBox="1"/>
          <p:nvPr/>
        </p:nvSpPr>
        <p:spPr>
          <a:xfrm>
            <a:off x="9210534" y="6500685"/>
            <a:ext cx="2912977" cy="307777"/>
          </a:xfrm>
          <a:prstGeom prst="rect">
            <a:avLst/>
          </a:prstGeom>
          <a:noFill/>
        </p:spPr>
        <p:txBody>
          <a:bodyPr wrap="none" rtlCol="0">
            <a:spAutoFit/>
          </a:bodyPr>
          <a:lstStyle/>
          <a:p>
            <a:r>
              <a:rPr lang="en-US" sz="1400">
                <a:solidFill>
                  <a:schemeClr val="tx1">
                    <a:lumMod val="65000"/>
                    <a:lumOff val="35000"/>
                  </a:schemeClr>
                </a:solidFill>
                <a:latin typeface="Montserrat Light" panose="00000400000000000000" pitchFamily="50" charset="0"/>
              </a:rPr>
              <a:t>2024 2-Year Wallin Scholarship</a:t>
            </a:r>
          </a:p>
        </p:txBody>
      </p:sp>
      <p:grpSp>
        <p:nvGrpSpPr>
          <p:cNvPr id="24" name="Group 23">
            <a:extLst>
              <a:ext uri="{FF2B5EF4-FFF2-40B4-BE49-F238E27FC236}">
                <a16:creationId xmlns:a16="http://schemas.microsoft.com/office/drawing/2014/main" id="{794A9BA3-8F28-4159-BA2E-601B3B81DD0B}"/>
              </a:ext>
            </a:extLst>
          </p:cNvPr>
          <p:cNvGrpSpPr/>
          <p:nvPr/>
        </p:nvGrpSpPr>
        <p:grpSpPr>
          <a:xfrm>
            <a:off x="10109200" y="-1"/>
            <a:ext cx="1371600" cy="919289"/>
            <a:chOff x="10109200" y="-1"/>
            <a:chExt cx="1371600" cy="919289"/>
          </a:xfrm>
        </p:grpSpPr>
        <p:grpSp>
          <p:nvGrpSpPr>
            <p:cNvPr id="26" name="Group 25">
              <a:extLst>
                <a:ext uri="{FF2B5EF4-FFF2-40B4-BE49-F238E27FC236}">
                  <a16:creationId xmlns:a16="http://schemas.microsoft.com/office/drawing/2014/main" id="{237C9154-9EC1-4DAD-AFF5-1075306E24E2}"/>
                </a:ext>
              </a:extLst>
            </p:cNvPr>
            <p:cNvGrpSpPr/>
            <p:nvPr/>
          </p:nvGrpSpPr>
          <p:grpSpPr>
            <a:xfrm>
              <a:off x="10109200" y="-1"/>
              <a:ext cx="1371600" cy="919289"/>
              <a:chOff x="4631866" y="4511011"/>
              <a:chExt cx="2537460" cy="1658564"/>
            </a:xfrm>
          </p:grpSpPr>
          <p:grpSp>
            <p:nvGrpSpPr>
              <p:cNvPr id="37" name="Group 36">
                <a:extLst>
                  <a:ext uri="{FF2B5EF4-FFF2-40B4-BE49-F238E27FC236}">
                    <a16:creationId xmlns:a16="http://schemas.microsoft.com/office/drawing/2014/main" id="{5784B80A-4AB1-4EC0-AE01-E19D275D9350}"/>
                  </a:ext>
                </a:extLst>
              </p:cNvPr>
              <p:cNvGrpSpPr/>
              <p:nvPr/>
            </p:nvGrpSpPr>
            <p:grpSpPr>
              <a:xfrm>
                <a:off x="4631866" y="4511011"/>
                <a:ext cx="2537460" cy="1649743"/>
                <a:chOff x="4640580" y="4511011"/>
                <a:chExt cx="2537460" cy="1649743"/>
              </a:xfrm>
            </p:grpSpPr>
            <p:sp>
              <p:nvSpPr>
                <p:cNvPr id="40" name="Oval 39">
                  <a:extLst>
                    <a:ext uri="{FF2B5EF4-FFF2-40B4-BE49-F238E27FC236}">
                      <a16:creationId xmlns:a16="http://schemas.microsoft.com/office/drawing/2014/main" id="{92EB14DA-65E9-4C50-A3BE-5B09FDCFF5ED}"/>
                    </a:ext>
                  </a:extLst>
                </p:cNvPr>
                <p:cNvSpPr/>
                <p:nvPr/>
              </p:nvSpPr>
              <p:spPr>
                <a:xfrm>
                  <a:off x="5177790" y="4697714"/>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Process 40">
                  <a:extLst>
                    <a:ext uri="{FF2B5EF4-FFF2-40B4-BE49-F238E27FC236}">
                      <a16:creationId xmlns:a16="http://schemas.microsoft.com/office/drawing/2014/main" id="{CF99734C-8F9E-4572-BEA8-B0957EA8B89E}"/>
                    </a:ext>
                  </a:extLst>
                </p:cNvPr>
                <p:cNvSpPr/>
                <p:nvPr/>
              </p:nvSpPr>
              <p:spPr>
                <a:xfrm>
                  <a:off x="4640580" y="4511011"/>
                  <a:ext cx="2537460" cy="127256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a:extLst>
                  <a:ext uri="{FF2B5EF4-FFF2-40B4-BE49-F238E27FC236}">
                    <a16:creationId xmlns:a16="http://schemas.microsoft.com/office/drawing/2014/main" id="{7FFA3E5D-DC41-45D4-88B7-A55CA50FBC44}"/>
                  </a:ext>
                </a:extLst>
              </p:cNvPr>
              <p:cNvSpPr/>
              <p:nvPr/>
            </p:nvSpPr>
            <p:spPr>
              <a:xfrm>
                <a:off x="5171840" y="4767293"/>
                <a:ext cx="1437894" cy="1402282"/>
              </a:xfrm>
              <a:prstGeom prst="ellipse">
                <a:avLst/>
              </a:prstGeom>
              <a:noFill/>
              <a:ln w="1905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BDD211BC-49EF-42A2-A232-036614985111}"/>
                </a:ext>
              </a:extLst>
            </p:cNvPr>
            <p:cNvSpPr txBox="1"/>
            <p:nvPr/>
          </p:nvSpPr>
          <p:spPr>
            <a:xfrm>
              <a:off x="10596701" y="222454"/>
              <a:ext cx="391297" cy="523220"/>
            </a:xfrm>
            <a:prstGeom prst="rect">
              <a:avLst/>
            </a:prstGeom>
            <a:noFill/>
          </p:spPr>
          <p:txBody>
            <a:bodyPr wrap="square" rtlCol="0">
              <a:spAutoFit/>
            </a:bodyPr>
            <a:lstStyle/>
            <a:p>
              <a:pPr algn="ctr"/>
              <a:r>
                <a:rPr lang="en-US" sz="280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2</a:t>
              </a:r>
            </a:p>
          </p:txBody>
        </p:sp>
        <p:sp>
          <p:nvSpPr>
            <p:cNvPr id="29" name="TextBox 28">
              <a:extLst>
                <a:ext uri="{FF2B5EF4-FFF2-40B4-BE49-F238E27FC236}">
                  <a16:creationId xmlns:a16="http://schemas.microsoft.com/office/drawing/2014/main" id="{40F1D829-425D-4DBB-AEC1-424D5DA2AB44}"/>
                </a:ext>
              </a:extLst>
            </p:cNvPr>
            <p:cNvSpPr txBox="1"/>
            <p:nvPr/>
          </p:nvSpPr>
          <p:spPr>
            <a:xfrm>
              <a:off x="10594050" y="696787"/>
              <a:ext cx="391297" cy="215444"/>
            </a:xfrm>
            <a:prstGeom prst="rect">
              <a:avLst/>
            </a:prstGeom>
            <a:noFill/>
            <a:ln>
              <a:noFill/>
            </a:ln>
          </p:spPr>
          <p:txBody>
            <a:bodyPr wrap="square" rtlCol="0">
              <a:spAutoFit/>
            </a:bodyPr>
            <a:lstStyle/>
            <a:p>
              <a:pPr algn="ctr"/>
              <a:r>
                <a:rPr lang="en-US" sz="80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50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pic>
        <p:nvPicPr>
          <p:cNvPr id="42" name="Picture 41">
            <a:extLst>
              <a:ext uri="{FF2B5EF4-FFF2-40B4-BE49-F238E27FC236}">
                <a16:creationId xmlns:a16="http://schemas.microsoft.com/office/drawing/2014/main" id="{8574D799-1E70-47F6-AC2B-B7E9C43B272D}"/>
              </a:ext>
            </a:extLst>
          </p:cNvPr>
          <p:cNvPicPr>
            <a:picLocks noChangeAspect="1"/>
          </p:cNvPicPr>
          <p:nvPr/>
        </p:nvPicPr>
        <p:blipFill>
          <a:blip r:embed="rId3"/>
          <a:stretch>
            <a:fillRect/>
          </a:stretch>
        </p:blipFill>
        <p:spPr>
          <a:xfrm>
            <a:off x="11257682" y="49538"/>
            <a:ext cx="875447" cy="947798"/>
          </a:xfrm>
          <a:prstGeom prst="rect">
            <a:avLst/>
          </a:prstGeom>
        </p:spPr>
      </p:pic>
      <p:sp>
        <p:nvSpPr>
          <p:cNvPr id="7" name="Left Brace 6">
            <a:extLst>
              <a:ext uri="{FF2B5EF4-FFF2-40B4-BE49-F238E27FC236}">
                <a16:creationId xmlns:a16="http://schemas.microsoft.com/office/drawing/2014/main" id="{2C40E45A-031E-43FC-8088-CE95908778EE}"/>
              </a:ext>
            </a:extLst>
          </p:cNvPr>
          <p:cNvSpPr/>
          <p:nvPr/>
        </p:nvSpPr>
        <p:spPr>
          <a:xfrm rot="5400000">
            <a:off x="5537299" y="-481806"/>
            <a:ext cx="360023" cy="7795493"/>
          </a:xfrm>
          <a:prstGeom prst="leftBrace">
            <a:avLst>
              <a:gd name="adj1" fmla="val 8333"/>
              <a:gd name="adj2" fmla="val 61570"/>
            </a:avLst>
          </a:prstGeom>
          <a:ln w="9525">
            <a:solidFill>
              <a:srgbClr val="014F5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a:extLst>
              <a:ext uri="{FF2B5EF4-FFF2-40B4-BE49-F238E27FC236}">
                <a16:creationId xmlns:a16="http://schemas.microsoft.com/office/drawing/2014/main" id="{58EA029C-6F44-2620-EE58-FC1F5D50FE49}"/>
              </a:ext>
            </a:extLst>
          </p:cNvPr>
          <p:cNvSpPr/>
          <p:nvPr/>
        </p:nvSpPr>
        <p:spPr>
          <a:xfrm rot="5400000">
            <a:off x="5534434" y="-490949"/>
            <a:ext cx="360023" cy="7795493"/>
          </a:xfrm>
          <a:prstGeom prst="leftBrace">
            <a:avLst>
              <a:gd name="adj1" fmla="val 8333"/>
              <a:gd name="adj2" fmla="val 27123"/>
            </a:avLst>
          </a:prstGeom>
          <a:ln w="9525">
            <a:solidFill>
              <a:srgbClr val="014F5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E781AEC-E7D1-36AE-A420-90C1C3075D66}"/>
              </a:ext>
            </a:extLst>
          </p:cNvPr>
          <p:cNvSpPr txBox="1"/>
          <p:nvPr/>
        </p:nvSpPr>
        <p:spPr>
          <a:xfrm>
            <a:off x="9310337" y="2300866"/>
            <a:ext cx="2567426" cy="707886"/>
          </a:xfrm>
          <a:prstGeom prst="rect">
            <a:avLst/>
          </a:prstGeom>
          <a:noFill/>
        </p:spPr>
        <p:txBody>
          <a:bodyPr wrap="square">
            <a:spAutoFit/>
          </a:bodyPr>
          <a:lstStyle/>
          <a:p>
            <a:pPr algn="ctr"/>
            <a:r>
              <a:rPr lang="en-US" sz="2000" b="1">
                <a:solidFill>
                  <a:srgbClr val="5E9740"/>
                </a:solidFill>
                <a:latin typeface="Montserrat" panose="00000500000000000000" pitchFamily="2" charset="0"/>
                <a:ea typeface="Microsoft GothicNeo Light" panose="020B0300000101010101" pitchFamily="34" charset="-127"/>
                <a:cs typeface="Microsoft GothicNeo Light" panose="020B0300000101010101" pitchFamily="34" charset="-127"/>
              </a:rPr>
              <a:t>Scholar Night!</a:t>
            </a:r>
            <a:endParaRPr lang="en-US" sz="200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endParaRPr>
          </a:p>
          <a:p>
            <a:pPr algn="ctr"/>
            <a:r>
              <a:rPr lang="en-US" sz="200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June 11th, 2024</a:t>
            </a:r>
          </a:p>
        </p:txBody>
      </p:sp>
      <p:cxnSp>
        <p:nvCxnSpPr>
          <p:cNvPr id="11" name="Straight Arrow Connector 10">
            <a:extLst>
              <a:ext uri="{FF2B5EF4-FFF2-40B4-BE49-F238E27FC236}">
                <a16:creationId xmlns:a16="http://schemas.microsoft.com/office/drawing/2014/main" id="{45BF710C-1453-76E8-E344-898094A650D2}"/>
              </a:ext>
            </a:extLst>
          </p:cNvPr>
          <p:cNvCxnSpPr>
            <a:cxnSpLocks/>
            <a:endCxn id="9" idx="2"/>
          </p:cNvCxnSpPr>
          <p:nvPr/>
        </p:nvCxnSpPr>
        <p:spPr>
          <a:xfrm flipV="1">
            <a:off x="10594050" y="3008752"/>
            <a:ext cx="0" cy="703237"/>
          </a:xfrm>
          <a:prstGeom prst="straightConnector1">
            <a:avLst/>
          </a:prstGeom>
          <a:ln w="38100">
            <a:solidFill>
              <a:srgbClr val="5E97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785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8A2553-A198-464D-A270-0038EBA11E97}"/>
              </a:ext>
            </a:extLst>
          </p:cNvPr>
          <p:cNvPicPr>
            <a:picLocks noChangeAspect="1"/>
          </p:cNvPicPr>
          <p:nvPr/>
        </p:nvPicPr>
        <p:blipFill>
          <a:blip r:embed="rId3"/>
          <a:stretch>
            <a:fillRect/>
          </a:stretch>
        </p:blipFill>
        <p:spPr>
          <a:xfrm>
            <a:off x="11257682" y="49538"/>
            <a:ext cx="875447" cy="947798"/>
          </a:xfrm>
          <a:prstGeom prst="rect">
            <a:avLst/>
          </a:prstGeom>
        </p:spPr>
      </p:pic>
      <p:cxnSp>
        <p:nvCxnSpPr>
          <p:cNvPr id="31" name="Straight Arrow Connector 30">
            <a:extLst>
              <a:ext uri="{FF2B5EF4-FFF2-40B4-BE49-F238E27FC236}">
                <a16:creationId xmlns:a16="http://schemas.microsoft.com/office/drawing/2014/main" id="{1CB37673-534D-4F17-9DBB-21AB3CB854D0}"/>
              </a:ext>
            </a:extLst>
          </p:cNvPr>
          <p:cNvCxnSpPr>
            <a:cxnSpLocks/>
          </p:cNvCxnSpPr>
          <p:nvPr/>
        </p:nvCxnSpPr>
        <p:spPr>
          <a:xfrm flipH="1" flipV="1">
            <a:off x="10518410" y="2286949"/>
            <a:ext cx="2" cy="319970"/>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52429CC-5B9C-459D-A9EF-2B3ED0DBD9E3}"/>
              </a:ext>
            </a:extLst>
          </p:cNvPr>
          <p:cNvCxnSpPr>
            <a:cxnSpLocks/>
          </p:cNvCxnSpPr>
          <p:nvPr/>
        </p:nvCxnSpPr>
        <p:spPr>
          <a:xfrm>
            <a:off x="10516997" y="3625634"/>
            <a:ext cx="0" cy="245937"/>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607404-F774-442B-82CA-11CFD4C37B01}"/>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CEF7540-237A-46DD-8640-FF55437E9874}"/>
              </a:ext>
            </a:extLst>
          </p:cNvPr>
          <p:cNvSpPr txBox="1"/>
          <p:nvPr/>
        </p:nvSpPr>
        <p:spPr>
          <a:xfrm>
            <a:off x="9038836" y="6500685"/>
            <a:ext cx="2922595" cy="307777"/>
          </a:xfrm>
          <a:prstGeom prst="rect">
            <a:avLst/>
          </a:prstGeom>
          <a:noFill/>
        </p:spPr>
        <p:txBody>
          <a:bodyPr wrap="squar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sp>
        <p:nvSpPr>
          <p:cNvPr id="24" name="Title 2">
            <a:extLst>
              <a:ext uri="{FF2B5EF4-FFF2-40B4-BE49-F238E27FC236}">
                <a16:creationId xmlns:a16="http://schemas.microsoft.com/office/drawing/2014/main" id="{0B5B8A1A-EFDB-45F8-A889-C340747665A1}"/>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rPr>
              <a:t>What’s the Application Like?</a:t>
            </a:r>
            <a:endParaRPr lang="en-US" sz="20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endParaRPr>
          </a:p>
        </p:txBody>
      </p:sp>
      <p:pic>
        <p:nvPicPr>
          <p:cNvPr id="11" name="Picture 10" descr="A person smiling with a group of people behind him&#10;&#10;Description automatically generated with low confidence">
            <a:extLst>
              <a:ext uri="{FF2B5EF4-FFF2-40B4-BE49-F238E27FC236}">
                <a16:creationId xmlns:a16="http://schemas.microsoft.com/office/drawing/2014/main" id="{E7207B2A-DB9C-51FA-4AD2-158975C9B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279812"/>
            <a:ext cx="8686800" cy="4937579"/>
          </a:xfrm>
          <a:prstGeom prst="rect">
            <a:avLst/>
          </a:prstGeom>
        </p:spPr>
      </p:pic>
      <p:sp>
        <p:nvSpPr>
          <p:cNvPr id="12" name="Up Arrow 11">
            <a:extLst>
              <a:ext uri="{FF2B5EF4-FFF2-40B4-BE49-F238E27FC236}">
                <a16:creationId xmlns:a16="http://schemas.microsoft.com/office/drawing/2014/main" id="{9F14805E-9A3A-31F8-5AA7-2BD08BFB251C}"/>
              </a:ext>
            </a:extLst>
          </p:cNvPr>
          <p:cNvSpPr/>
          <p:nvPr/>
        </p:nvSpPr>
        <p:spPr>
          <a:xfrm flipH="1">
            <a:off x="2753762" y="1879293"/>
            <a:ext cx="348344" cy="389237"/>
          </a:xfrm>
          <a:prstGeom prst="upArrow">
            <a:avLst/>
          </a:prstGeom>
          <a:solidFill>
            <a:srgbClr val="5E9740"/>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0BEB9F-B8DC-4751-84BF-C03F02031EA5}"/>
              </a:ext>
            </a:extLst>
          </p:cNvPr>
          <p:cNvSpPr/>
          <p:nvPr/>
        </p:nvSpPr>
        <p:spPr>
          <a:xfrm>
            <a:off x="2076331" y="2443521"/>
            <a:ext cx="1703206" cy="571369"/>
          </a:xfrm>
          <a:prstGeom prst="rect">
            <a:avLst/>
          </a:prstGeom>
          <a:solidFill>
            <a:srgbClr val="5E97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Go to Wallin website </a:t>
            </a:r>
          </a:p>
        </p:txBody>
      </p:sp>
      <p:sp>
        <p:nvSpPr>
          <p:cNvPr id="26" name="Up Arrow 25">
            <a:extLst>
              <a:ext uri="{FF2B5EF4-FFF2-40B4-BE49-F238E27FC236}">
                <a16:creationId xmlns:a16="http://schemas.microsoft.com/office/drawing/2014/main" id="{B41CBF12-EA6F-044C-BF26-C764DFFA2519}"/>
              </a:ext>
            </a:extLst>
          </p:cNvPr>
          <p:cNvSpPr/>
          <p:nvPr/>
        </p:nvSpPr>
        <p:spPr>
          <a:xfrm flipH="1">
            <a:off x="9149676" y="2420340"/>
            <a:ext cx="351907" cy="338980"/>
          </a:xfrm>
          <a:prstGeom prst="upArrow">
            <a:avLst/>
          </a:prstGeom>
          <a:solidFill>
            <a:srgbClr val="5E97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EE3CE93-1A71-ED78-DCCD-8B12457B46EC}"/>
              </a:ext>
            </a:extLst>
          </p:cNvPr>
          <p:cNvSpPr txBox="1"/>
          <p:nvPr/>
        </p:nvSpPr>
        <p:spPr>
          <a:xfrm>
            <a:off x="8165800" y="2948241"/>
            <a:ext cx="2309715" cy="923330"/>
          </a:xfrm>
          <a:prstGeom prst="rect">
            <a:avLst/>
          </a:prstGeom>
          <a:solidFill>
            <a:srgbClr val="5E9740"/>
          </a:solidFill>
          <a:ln>
            <a:solidFill>
              <a:srgbClr val="014F5B"/>
            </a:solidFill>
          </a:ln>
        </p:spPr>
        <p:txBody>
          <a:bodyPr wrap="square">
            <a:spAutoFit/>
          </a:bodyPr>
          <a:lstStyle/>
          <a:p>
            <a:pPr algn="ctr"/>
            <a:r>
              <a:rPr lang="en-US" dirty="0">
                <a:solidFill>
                  <a:schemeClr val="bg1"/>
                </a:solidFill>
                <a:latin typeface="Montserrat" pitchFamily="2" charset="77"/>
              </a:rPr>
              <a:t>Click on Apply </a:t>
            </a:r>
          </a:p>
          <a:p>
            <a:pPr algn="ctr"/>
            <a:r>
              <a:rPr lang="en-US" dirty="0">
                <a:solidFill>
                  <a:schemeClr val="bg1"/>
                </a:solidFill>
                <a:latin typeface="Montserrat" pitchFamily="2" charset="77"/>
              </a:rPr>
              <a:t>and select </a:t>
            </a:r>
            <a:br>
              <a:rPr lang="en-US" dirty="0">
                <a:solidFill>
                  <a:schemeClr val="bg1"/>
                </a:solidFill>
                <a:latin typeface="Montserrat" pitchFamily="2" charset="77"/>
              </a:rPr>
            </a:br>
            <a:r>
              <a:rPr lang="en-US" dirty="0">
                <a:solidFill>
                  <a:schemeClr val="bg1"/>
                </a:solidFill>
                <a:latin typeface="Montserrat" pitchFamily="2" charset="77"/>
              </a:rPr>
              <a:t>2-Year Program</a:t>
            </a:r>
          </a:p>
        </p:txBody>
      </p:sp>
    </p:spTree>
    <p:extLst>
      <p:ext uri="{BB962C8B-B14F-4D97-AF65-F5344CB8AC3E}">
        <p14:creationId xmlns:p14="http://schemas.microsoft.com/office/powerpoint/2010/main" val="1845834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8A2553-A198-464D-A270-0038EBA11E97}"/>
              </a:ext>
            </a:extLst>
          </p:cNvPr>
          <p:cNvPicPr>
            <a:picLocks noChangeAspect="1"/>
          </p:cNvPicPr>
          <p:nvPr/>
        </p:nvPicPr>
        <p:blipFill>
          <a:blip r:embed="rId3"/>
          <a:stretch>
            <a:fillRect/>
          </a:stretch>
        </p:blipFill>
        <p:spPr>
          <a:xfrm>
            <a:off x="11257682" y="49538"/>
            <a:ext cx="875447" cy="947798"/>
          </a:xfrm>
          <a:prstGeom prst="rect">
            <a:avLst/>
          </a:prstGeom>
        </p:spPr>
      </p:pic>
      <p:cxnSp>
        <p:nvCxnSpPr>
          <p:cNvPr id="39" name="Straight Connector 38">
            <a:extLst>
              <a:ext uri="{FF2B5EF4-FFF2-40B4-BE49-F238E27FC236}">
                <a16:creationId xmlns:a16="http://schemas.microsoft.com/office/drawing/2014/main" id="{31C4D474-5B6D-41C8-8067-8FAFC2B33C60}"/>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9832D32-464B-48AE-8FAB-529FF7BE0DE3}"/>
              </a:ext>
            </a:extLst>
          </p:cNvPr>
          <p:cNvSpPr txBox="1"/>
          <p:nvPr/>
        </p:nvSpPr>
        <p:spPr>
          <a:xfrm>
            <a:off x="9210534" y="6500685"/>
            <a:ext cx="2904962" cy="307777"/>
          </a:xfrm>
          <a:prstGeom prst="rect">
            <a:avLst/>
          </a:prstGeom>
          <a:noFill/>
        </p:spPr>
        <p:txBody>
          <a:bodyPr wrap="none" rtlCol="0">
            <a:spAutoFit/>
          </a:bodyPr>
          <a:lstStyle/>
          <a:p>
            <a:r>
              <a:rPr lang="en-US" sz="1400" dirty="0">
                <a:solidFill>
                  <a:schemeClr val="tx1">
                    <a:lumMod val="50000"/>
                    <a:lumOff val="50000"/>
                  </a:schemeClr>
                </a:solidFill>
                <a:latin typeface="Montserrat Light" panose="00000400000000000000" pitchFamily="50" charset="0"/>
              </a:rPr>
              <a:t>2024 2-Year Wallin Scholarship</a:t>
            </a:r>
          </a:p>
        </p:txBody>
      </p:sp>
      <p:pic>
        <p:nvPicPr>
          <p:cNvPr id="7" name="Picture 6">
            <a:extLst>
              <a:ext uri="{FF2B5EF4-FFF2-40B4-BE49-F238E27FC236}">
                <a16:creationId xmlns:a16="http://schemas.microsoft.com/office/drawing/2014/main" id="{F6F04339-82BC-713B-F3B8-9DED516C1EA3}"/>
              </a:ext>
            </a:extLst>
          </p:cNvPr>
          <p:cNvPicPr>
            <a:picLocks noChangeAspect="1"/>
          </p:cNvPicPr>
          <p:nvPr/>
        </p:nvPicPr>
        <p:blipFill>
          <a:blip r:embed="rId4"/>
          <a:stretch>
            <a:fillRect/>
          </a:stretch>
        </p:blipFill>
        <p:spPr>
          <a:xfrm>
            <a:off x="1116395" y="1280363"/>
            <a:ext cx="9959210" cy="4937760"/>
          </a:xfrm>
          <a:prstGeom prst="rect">
            <a:avLst/>
          </a:prstGeom>
          <a:ln>
            <a:solidFill>
              <a:schemeClr val="tx1"/>
            </a:solidFill>
          </a:ln>
        </p:spPr>
      </p:pic>
      <p:sp>
        <p:nvSpPr>
          <p:cNvPr id="9" name="Title 2">
            <a:extLst>
              <a:ext uri="{FF2B5EF4-FFF2-40B4-BE49-F238E27FC236}">
                <a16:creationId xmlns:a16="http://schemas.microsoft.com/office/drawing/2014/main" id="{9B54DE7F-526C-294C-CE55-90D930DB1F27}"/>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rPr>
              <a:t>What’s the Application Like?</a:t>
            </a:r>
            <a:endParaRPr lang="en-US" sz="20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endParaRPr>
          </a:p>
        </p:txBody>
      </p:sp>
    </p:spTree>
    <p:extLst>
      <p:ext uri="{BB962C8B-B14F-4D97-AF65-F5344CB8AC3E}">
        <p14:creationId xmlns:p14="http://schemas.microsoft.com/office/powerpoint/2010/main" val="3877257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8A2553-A198-464D-A270-0038EBA11E97}"/>
              </a:ext>
            </a:extLst>
          </p:cNvPr>
          <p:cNvPicPr>
            <a:picLocks noChangeAspect="1"/>
          </p:cNvPicPr>
          <p:nvPr/>
        </p:nvPicPr>
        <p:blipFill>
          <a:blip r:embed="rId3"/>
          <a:stretch>
            <a:fillRect/>
          </a:stretch>
        </p:blipFill>
        <p:spPr>
          <a:xfrm>
            <a:off x="11257682" y="49538"/>
            <a:ext cx="875447" cy="947798"/>
          </a:xfrm>
          <a:prstGeom prst="rect">
            <a:avLst/>
          </a:prstGeom>
        </p:spPr>
      </p:pic>
      <p:cxnSp>
        <p:nvCxnSpPr>
          <p:cNvPr id="39" name="Straight Connector 38">
            <a:extLst>
              <a:ext uri="{FF2B5EF4-FFF2-40B4-BE49-F238E27FC236}">
                <a16:creationId xmlns:a16="http://schemas.microsoft.com/office/drawing/2014/main" id="{31C4D474-5B6D-41C8-8067-8FAFC2B33C60}"/>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9832D32-464B-48AE-8FAB-529FF7BE0DE3}"/>
              </a:ext>
            </a:extLst>
          </p:cNvPr>
          <p:cNvSpPr txBox="1"/>
          <p:nvPr/>
        </p:nvSpPr>
        <p:spPr>
          <a:xfrm>
            <a:off x="9210534" y="6500685"/>
            <a:ext cx="2904962" cy="307777"/>
          </a:xfrm>
          <a:prstGeom prst="rect">
            <a:avLst/>
          </a:prstGeom>
          <a:noFill/>
        </p:spPr>
        <p:txBody>
          <a:bodyPr wrap="none" rtlCol="0">
            <a:spAutoFit/>
          </a:bodyPr>
          <a:lstStyle/>
          <a:p>
            <a:r>
              <a:rPr lang="en-US" sz="1400" dirty="0">
                <a:solidFill>
                  <a:srgbClr val="014F5B"/>
                </a:solidFill>
                <a:latin typeface="Montserrat Light" panose="00000400000000000000" pitchFamily="50" charset="0"/>
              </a:rPr>
              <a:t>2023 2-Year Wallin Scholarship</a:t>
            </a:r>
          </a:p>
        </p:txBody>
      </p:sp>
      <p:pic>
        <p:nvPicPr>
          <p:cNvPr id="4" name="Picture 3" descr="Graphical user interface, text, application&#10;&#10;Description automatically generated">
            <a:extLst>
              <a:ext uri="{FF2B5EF4-FFF2-40B4-BE49-F238E27FC236}">
                <a16:creationId xmlns:a16="http://schemas.microsoft.com/office/drawing/2014/main" id="{8123E936-C4A7-14FC-23FB-D8FC3E9A6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419" y="1358822"/>
            <a:ext cx="8181163" cy="4764253"/>
          </a:xfrm>
          <a:prstGeom prst="rect">
            <a:avLst/>
          </a:prstGeom>
          <a:ln>
            <a:solidFill>
              <a:schemeClr val="tx1"/>
            </a:solidFill>
          </a:ln>
        </p:spPr>
      </p:pic>
      <p:sp>
        <p:nvSpPr>
          <p:cNvPr id="5" name="Right Arrow 4">
            <a:extLst>
              <a:ext uri="{FF2B5EF4-FFF2-40B4-BE49-F238E27FC236}">
                <a16:creationId xmlns:a16="http://schemas.microsoft.com/office/drawing/2014/main" id="{D7F134B9-5E4D-FF54-B11E-0ED04C2D839C}"/>
              </a:ext>
            </a:extLst>
          </p:cNvPr>
          <p:cNvSpPr/>
          <p:nvPr/>
        </p:nvSpPr>
        <p:spPr>
          <a:xfrm>
            <a:off x="4794068" y="5447211"/>
            <a:ext cx="391885" cy="148952"/>
          </a:xfrm>
          <a:prstGeom prst="rightArrow">
            <a:avLst/>
          </a:prstGeom>
          <a:solidFill>
            <a:srgbClr val="5E97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6B1CF9F-4301-B13F-64CE-0A4F0D79B59A}"/>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rPr>
              <a:t>What’s the Application Like?</a:t>
            </a:r>
            <a:endParaRPr lang="en-US" sz="20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endParaRPr>
          </a:p>
        </p:txBody>
      </p:sp>
    </p:spTree>
    <p:extLst>
      <p:ext uri="{BB962C8B-B14F-4D97-AF65-F5344CB8AC3E}">
        <p14:creationId xmlns:p14="http://schemas.microsoft.com/office/powerpoint/2010/main" val="4225201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8A2553-A198-464D-A270-0038EBA11E97}"/>
              </a:ext>
            </a:extLst>
          </p:cNvPr>
          <p:cNvPicPr>
            <a:picLocks noChangeAspect="1"/>
          </p:cNvPicPr>
          <p:nvPr/>
        </p:nvPicPr>
        <p:blipFill>
          <a:blip r:embed="rId3"/>
          <a:stretch>
            <a:fillRect/>
          </a:stretch>
        </p:blipFill>
        <p:spPr>
          <a:xfrm>
            <a:off x="11257682" y="49538"/>
            <a:ext cx="875447" cy="947798"/>
          </a:xfrm>
          <a:prstGeom prst="rect">
            <a:avLst/>
          </a:prstGeom>
        </p:spPr>
      </p:pic>
      <p:cxnSp>
        <p:nvCxnSpPr>
          <p:cNvPr id="19" name="Straight Connector 18">
            <a:extLst>
              <a:ext uri="{FF2B5EF4-FFF2-40B4-BE49-F238E27FC236}">
                <a16:creationId xmlns:a16="http://schemas.microsoft.com/office/drawing/2014/main" id="{627F0143-652B-49E8-8141-5CFE6B531C27}"/>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5A0CC81-486B-43B8-AE06-681584B22DA1}"/>
              </a:ext>
            </a:extLst>
          </p:cNvPr>
          <p:cNvSpPr txBox="1"/>
          <p:nvPr/>
        </p:nvSpPr>
        <p:spPr>
          <a:xfrm>
            <a:off x="9210534" y="6500685"/>
            <a:ext cx="2904962"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sp>
        <p:nvSpPr>
          <p:cNvPr id="2" name="TextBox 1">
            <a:extLst>
              <a:ext uri="{FF2B5EF4-FFF2-40B4-BE49-F238E27FC236}">
                <a16:creationId xmlns:a16="http://schemas.microsoft.com/office/drawing/2014/main" id="{400A64D4-2052-0554-737C-F8443879FC01}"/>
              </a:ext>
            </a:extLst>
          </p:cNvPr>
          <p:cNvSpPr txBox="1"/>
          <p:nvPr/>
        </p:nvSpPr>
        <p:spPr>
          <a:xfrm>
            <a:off x="876080" y="1287120"/>
            <a:ext cx="2818152" cy="923330"/>
          </a:xfrm>
          <a:prstGeom prst="rect">
            <a:avLst/>
          </a:prstGeom>
          <a:noFill/>
        </p:spPr>
        <p:txBody>
          <a:bodyPr wrap="square" rtlCol="0">
            <a:spAutoFit/>
          </a:bodyPr>
          <a:lstStyle/>
          <a:p>
            <a:r>
              <a:rPr lang="en-US" dirty="0">
                <a:solidFill>
                  <a:schemeClr val="tx1">
                    <a:lumMod val="65000"/>
                    <a:lumOff val="35000"/>
                  </a:schemeClr>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T</a:t>
            </a:r>
            <a:r>
              <a:rPr lang="en-US" sz="1800" dirty="0">
                <a:solidFill>
                  <a:schemeClr val="tx1">
                    <a:lumMod val="65000"/>
                    <a:lumOff val="35000"/>
                  </a:schemeClr>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he </a:t>
            </a:r>
            <a:r>
              <a:rPr lang="en-US" dirty="0">
                <a:solidFill>
                  <a:schemeClr val="tx1">
                    <a:lumMod val="65000"/>
                    <a:lumOff val="35000"/>
                  </a:schemeClr>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2</a:t>
            </a:r>
            <a:r>
              <a:rPr lang="en-US" sz="1800" dirty="0">
                <a:solidFill>
                  <a:schemeClr val="tx1">
                    <a:lumMod val="65000"/>
                    <a:lumOff val="35000"/>
                  </a:schemeClr>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-year application has 10 </a:t>
            </a:r>
            <a:r>
              <a:rPr lang="en-US" sz="1800" dirty="0">
                <a:solidFill>
                  <a:schemeClr val="bg2">
                    <a:lumMod val="50000"/>
                  </a:schemeClr>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sections</a:t>
            </a:r>
            <a:r>
              <a:rPr lang="en-US" sz="1800" dirty="0">
                <a:solidFill>
                  <a:schemeClr val="tx1">
                    <a:lumMod val="65000"/>
                    <a:lumOff val="35000"/>
                  </a:schemeClr>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 you need to complete. </a:t>
            </a:r>
            <a:endParaRPr lang="en-US" dirty="0"/>
          </a:p>
        </p:txBody>
      </p:sp>
      <p:sp>
        <p:nvSpPr>
          <p:cNvPr id="5" name="Title 2">
            <a:extLst>
              <a:ext uri="{FF2B5EF4-FFF2-40B4-BE49-F238E27FC236}">
                <a16:creationId xmlns:a16="http://schemas.microsoft.com/office/drawing/2014/main" id="{2A743C3D-6742-6877-0EAA-8AC11FAB9F33}"/>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rPr>
              <a:t>What’s the Application Like?</a:t>
            </a:r>
            <a:endParaRPr lang="en-US" sz="20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endParaRPr>
          </a:p>
        </p:txBody>
      </p:sp>
      <p:pic>
        <p:nvPicPr>
          <p:cNvPr id="8" name="Picture 7" descr="Graphical user interface, text&#10;&#10;Description automatically generated">
            <a:extLst>
              <a:ext uri="{FF2B5EF4-FFF2-40B4-BE49-F238E27FC236}">
                <a16:creationId xmlns:a16="http://schemas.microsoft.com/office/drawing/2014/main" id="{A7267BED-C32B-DB24-420B-585AE6594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031" y="1064183"/>
            <a:ext cx="4382467" cy="5436499"/>
          </a:xfrm>
          <a:prstGeom prst="rect">
            <a:avLst/>
          </a:prstGeom>
        </p:spPr>
      </p:pic>
    </p:spTree>
    <p:extLst>
      <p:ext uri="{BB962C8B-B14F-4D97-AF65-F5344CB8AC3E}">
        <p14:creationId xmlns:p14="http://schemas.microsoft.com/office/powerpoint/2010/main" val="2985205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Pathways</a:t>
            </a:r>
            <a:endParaRPr lang="en-US" sz="20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endParaRP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73328C0-1F90-4025-99CB-75BA921415AC}"/>
              </a:ext>
            </a:extLst>
          </p:cNvPr>
          <p:cNvGrpSpPr/>
          <p:nvPr/>
        </p:nvGrpSpPr>
        <p:grpSpPr>
          <a:xfrm>
            <a:off x="10109200" y="-1"/>
            <a:ext cx="1371600" cy="919289"/>
            <a:chOff x="10109200" y="-1"/>
            <a:chExt cx="1371600" cy="919289"/>
          </a:xfrm>
        </p:grpSpPr>
        <p:grpSp>
          <p:nvGrpSpPr>
            <p:cNvPr id="26" name="Group 25">
              <a:extLst>
                <a:ext uri="{FF2B5EF4-FFF2-40B4-BE49-F238E27FC236}">
                  <a16:creationId xmlns:a16="http://schemas.microsoft.com/office/drawing/2014/main" id="{49D4133D-0D66-4C19-808D-36DF61801F05}"/>
                </a:ext>
              </a:extLst>
            </p:cNvPr>
            <p:cNvGrpSpPr/>
            <p:nvPr/>
          </p:nvGrpSpPr>
          <p:grpSpPr>
            <a:xfrm>
              <a:off x="10109200" y="-1"/>
              <a:ext cx="1371600" cy="919289"/>
              <a:chOff x="4631866" y="4511011"/>
              <a:chExt cx="2537460" cy="1658564"/>
            </a:xfrm>
          </p:grpSpPr>
          <p:grpSp>
            <p:nvGrpSpPr>
              <p:cNvPr id="29" name="Group 28">
                <a:extLst>
                  <a:ext uri="{FF2B5EF4-FFF2-40B4-BE49-F238E27FC236}">
                    <a16:creationId xmlns:a16="http://schemas.microsoft.com/office/drawing/2014/main" id="{7EFE736E-93AB-4707-9F2A-5ACDB3683400}"/>
                  </a:ext>
                </a:extLst>
              </p:cNvPr>
              <p:cNvGrpSpPr/>
              <p:nvPr/>
            </p:nvGrpSpPr>
            <p:grpSpPr>
              <a:xfrm>
                <a:off x="4631866" y="4511011"/>
                <a:ext cx="2537460" cy="1649743"/>
                <a:chOff x="4640580" y="4511011"/>
                <a:chExt cx="2537460" cy="1649743"/>
              </a:xfrm>
            </p:grpSpPr>
            <p:sp>
              <p:nvSpPr>
                <p:cNvPr id="31" name="Oval 30">
                  <a:extLst>
                    <a:ext uri="{FF2B5EF4-FFF2-40B4-BE49-F238E27FC236}">
                      <a16:creationId xmlns:a16="http://schemas.microsoft.com/office/drawing/2014/main" id="{776F2E46-924F-4078-9AE2-3110321D7A41}"/>
                    </a:ext>
                  </a:extLst>
                </p:cNvPr>
                <p:cNvSpPr/>
                <p:nvPr/>
              </p:nvSpPr>
              <p:spPr>
                <a:xfrm>
                  <a:off x="5177790" y="4697714"/>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Process 31">
                  <a:extLst>
                    <a:ext uri="{FF2B5EF4-FFF2-40B4-BE49-F238E27FC236}">
                      <a16:creationId xmlns:a16="http://schemas.microsoft.com/office/drawing/2014/main" id="{AB064126-9BC5-499C-8314-4FA31BA4E63B}"/>
                    </a:ext>
                  </a:extLst>
                </p:cNvPr>
                <p:cNvSpPr/>
                <p:nvPr/>
              </p:nvSpPr>
              <p:spPr>
                <a:xfrm>
                  <a:off x="4640580" y="4511011"/>
                  <a:ext cx="2537460" cy="127256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DE2294BC-51FB-49F7-98CD-5D2DD063C9FF}"/>
                  </a:ext>
                </a:extLst>
              </p:cNvPr>
              <p:cNvSpPr/>
              <p:nvPr/>
            </p:nvSpPr>
            <p:spPr>
              <a:xfrm>
                <a:off x="5171840" y="4767293"/>
                <a:ext cx="1437894" cy="1402282"/>
              </a:xfrm>
              <a:prstGeom prst="ellipse">
                <a:avLst/>
              </a:prstGeom>
              <a:noFill/>
              <a:ln w="1905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3733F7B3-510F-4F60-A03C-5964936BAD57}"/>
                </a:ext>
              </a:extLst>
            </p:cNvPr>
            <p:cNvSpPr txBox="1"/>
            <p:nvPr/>
          </p:nvSpPr>
          <p:spPr>
            <a:xfrm>
              <a:off x="10596701" y="222454"/>
              <a:ext cx="391297" cy="523220"/>
            </a:xfrm>
            <a:prstGeom prst="rect">
              <a:avLst/>
            </a:prstGeom>
            <a:noFill/>
          </p:spPr>
          <p:txBody>
            <a:bodyPr wrap="square" rtlCol="0">
              <a:spAutoFit/>
            </a:bodyPr>
            <a:lstStyle/>
            <a:p>
              <a:pPr algn="ctr"/>
              <a:r>
                <a:rPr lang="en-US" sz="2800" dirty="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2</a:t>
              </a:r>
            </a:p>
          </p:txBody>
        </p:sp>
        <p:sp>
          <p:nvSpPr>
            <p:cNvPr id="28" name="TextBox 27">
              <a:extLst>
                <a:ext uri="{FF2B5EF4-FFF2-40B4-BE49-F238E27FC236}">
                  <a16:creationId xmlns:a16="http://schemas.microsoft.com/office/drawing/2014/main" id="{ECD84BA7-BF27-4A83-BCA4-8F921A09FBB9}"/>
                </a:ext>
              </a:extLst>
            </p:cNvPr>
            <p:cNvSpPr txBox="1"/>
            <p:nvPr/>
          </p:nvSpPr>
          <p:spPr>
            <a:xfrm>
              <a:off x="10594050" y="696787"/>
              <a:ext cx="391297" cy="215444"/>
            </a:xfrm>
            <a:prstGeom prst="rect">
              <a:avLst/>
            </a:prstGeom>
            <a:noFill/>
            <a:ln>
              <a:noFill/>
            </a:ln>
          </p:spPr>
          <p:txBody>
            <a:bodyPr wrap="square" rtlCol="0">
              <a:spAutoFit/>
            </a:bodyPr>
            <a:lstStyle/>
            <a:p>
              <a:pPr algn="ctr"/>
              <a:r>
                <a:rPr lang="en-US" sz="8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5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pic>
        <p:nvPicPr>
          <p:cNvPr id="33" name="Picture 32">
            <a:extLst>
              <a:ext uri="{FF2B5EF4-FFF2-40B4-BE49-F238E27FC236}">
                <a16:creationId xmlns:a16="http://schemas.microsoft.com/office/drawing/2014/main" id="{C4FE7D76-2A77-4812-994D-275539E89796}"/>
              </a:ext>
            </a:extLst>
          </p:cNvPr>
          <p:cNvPicPr>
            <a:picLocks noChangeAspect="1"/>
          </p:cNvPicPr>
          <p:nvPr/>
        </p:nvPicPr>
        <p:blipFill>
          <a:blip r:embed="rId3"/>
          <a:stretch>
            <a:fillRect/>
          </a:stretch>
        </p:blipFill>
        <p:spPr>
          <a:xfrm>
            <a:off x="11257682" y="49538"/>
            <a:ext cx="875447" cy="947798"/>
          </a:xfrm>
          <a:prstGeom prst="rect">
            <a:avLst/>
          </a:prstGeom>
        </p:spPr>
      </p:pic>
      <p:grpSp>
        <p:nvGrpSpPr>
          <p:cNvPr id="34" name="Group 33">
            <a:extLst>
              <a:ext uri="{FF2B5EF4-FFF2-40B4-BE49-F238E27FC236}">
                <a16:creationId xmlns:a16="http://schemas.microsoft.com/office/drawing/2014/main" id="{39419A8D-7FA5-4FD3-A7E4-7461BFDE1FF7}"/>
              </a:ext>
            </a:extLst>
          </p:cNvPr>
          <p:cNvGrpSpPr/>
          <p:nvPr/>
        </p:nvGrpSpPr>
        <p:grpSpPr>
          <a:xfrm>
            <a:off x="0" y="6442050"/>
            <a:ext cx="12192000" cy="366412"/>
            <a:chOff x="0" y="6442050"/>
            <a:chExt cx="12192000" cy="366412"/>
          </a:xfrm>
        </p:grpSpPr>
        <p:cxnSp>
          <p:nvCxnSpPr>
            <p:cNvPr id="35" name="Straight Connector 34">
              <a:extLst>
                <a:ext uri="{FF2B5EF4-FFF2-40B4-BE49-F238E27FC236}">
                  <a16:creationId xmlns:a16="http://schemas.microsoft.com/office/drawing/2014/main" id="{97B161DA-185B-48CA-B1FC-6B48B7EF0CF3}"/>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BD00407-48CE-4AD0-8C9D-DFF637340090}"/>
                </a:ext>
              </a:extLst>
            </p:cNvPr>
            <p:cNvSpPr txBox="1"/>
            <p:nvPr/>
          </p:nvSpPr>
          <p:spPr>
            <a:xfrm>
              <a:off x="9210534" y="6500685"/>
              <a:ext cx="2912977" cy="307777"/>
            </a:xfrm>
            <a:prstGeom prst="rect">
              <a:avLst/>
            </a:prstGeom>
            <a:noFill/>
            <a:ln>
              <a:noFill/>
            </a:ln>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grpSp>
      <p:pic>
        <p:nvPicPr>
          <p:cNvPr id="4" name="Picture 3" descr="A screenshot of a computer&#10;&#10;Description automatically generated">
            <a:extLst>
              <a:ext uri="{FF2B5EF4-FFF2-40B4-BE49-F238E27FC236}">
                <a16:creationId xmlns:a16="http://schemas.microsoft.com/office/drawing/2014/main" id="{9518C05B-EEC1-11E4-7545-403AA979F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043" y="1097442"/>
            <a:ext cx="5933157" cy="5196297"/>
          </a:xfrm>
          <a:prstGeom prst="rect">
            <a:avLst/>
          </a:prstGeom>
        </p:spPr>
      </p:pic>
    </p:spTree>
    <p:extLst>
      <p:ext uri="{BB962C8B-B14F-4D97-AF65-F5344CB8AC3E}">
        <p14:creationId xmlns:p14="http://schemas.microsoft.com/office/powerpoint/2010/main" val="3671948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0CDC79-AABB-42A4-BC9F-C73534DDF6D5}"/>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8404AC5-EE1A-42B4-84C5-FF43BFFAD635}"/>
              </a:ext>
            </a:extLst>
          </p:cNvPr>
          <p:cNvSpPr txBox="1"/>
          <p:nvPr/>
        </p:nvSpPr>
        <p:spPr>
          <a:xfrm>
            <a:off x="9210534" y="6500685"/>
            <a:ext cx="2904962"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sp>
        <p:nvSpPr>
          <p:cNvPr id="10" name="Title 2">
            <a:extLst>
              <a:ext uri="{FF2B5EF4-FFF2-40B4-BE49-F238E27FC236}">
                <a16:creationId xmlns:a16="http://schemas.microsoft.com/office/drawing/2014/main" id="{2E51DB5D-55A4-4952-A2AE-B8A15F9913FA}"/>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College Info </a:t>
            </a:r>
            <a:endParaRPr lang="en-US" sz="20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endParaRPr>
          </a:p>
        </p:txBody>
      </p:sp>
      <p:grpSp>
        <p:nvGrpSpPr>
          <p:cNvPr id="12" name="Group 11">
            <a:extLst>
              <a:ext uri="{FF2B5EF4-FFF2-40B4-BE49-F238E27FC236}">
                <a16:creationId xmlns:a16="http://schemas.microsoft.com/office/drawing/2014/main" id="{D1A2D619-7D28-47BD-AEBE-9B9398BF2882}"/>
              </a:ext>
            </a:extLst>
          </p:cNvPr>
          <p:cNvGrpSpPr/>
          <p:nvPr/>
        </p:nvGrpSpPr>
        <p:grpSpPr>
          <a:xfrm>
            <a:off x="10109200" y="-1"/>
            <a:ext cx="1371600" cy="919289"/>
            <a:chOff x="10109200" y="-1"/>
            <a:chExt cx="1371600" cy="919289"/>
          </a:xfrm>
        </p:grpSpPr>
        <p:grpSp>
          <p:nvGrpSpPr>
            <p:cNvPr id="13" name="Group 12">
              <a:extLst>
                <a:ext uri="{FF2B5EF4-FFF2-40B4-BE49-F238E27FC236}">
                  <a16:creationId xmlns:a16="http://schemas.microsoft.com/office/drawing/2014/main" id="{79EB8D6B-028B-49CF-ACB4-9FC189F49AF7}"/>
                </a:ext>
              </a:extLst>
            </p:cNvPr>
            <p:cNvGrpSpPr/>
            <p:nvPr/>
          </p:nvGrpSpPr>
          <p:grpSpPr>
            <a:xfrm>
              <a:off x="10109200" y="-1"/>
              <a:ext cx="1371600" cy="919289"/>
              <a:chOff x="4631866" y="4511011"/>
              <a:chExt cx="2537460" cy="1658564"/>
            </a:xfrm>
          </p:grpSpPr>
          <p:grpSp>
            <p:nvGrpSpPr>
              <p:cNvPr id="17" name="Group 16">
                <a:extLst>
                  <a:ext uri="{FF2B5EF4-FFF2-40B4-BE49-F238E27FC236}">
                    <a16:creationId xmlns:a16="http://schemas.microsoft.com/office/drawing/2014/main" id="{F9D07865-54C5-4951-92E3-08B6217AD1E6}"/>
                  </a:ext>
                </a:extLst>
              </p:cNvPr>
              <p:cNvGrpSpPr/>
              <p:nvPr/>
            </p:nvGrpSpPr>
            <p:grpSpPr>
              <a:xfrm>
                <a:off x="4631866" y="4511011"/>
                <a:ext cx="2537460" cy="1649743"/>
                <a:chOff x="4640580" y="4511011"/>
                <a:chExt cx="2537460" cy="1649743"/>
              </a:xfrm>
            </p:grpSpPr>
            <p:sp>
              <p:nvSpPr>
                <p:cNvPr id="24" name="Oval 23">
                  <a:extLst>
                    <a:ext uri="{FF2B5EF4-FFF2-40B4-BE49-F238E27FC236}">
                      <a16:creationId xmlns:a16="http://schemas.microsoft.com/office/drawing/2014/main" id="{5ABA2A80-6D06-4E92-8FD5-768B4D6C45E6}"/>
                    </a:ext>
                  </a:extLst>
                </p:cNvPr>
                <p:cNvSpPr/>
                <p:nvPr/>
              </p:nvSpPr>
              <p:spPr>
                <a:xfrm>
                  <a:off x="5177790" y="4697714"/>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Process 24">
                  <a:extLst>
                    <a:ext uri="{FF2B5EF4-FFF2-40B4-BE49-F238E27FC236}">
                      <a16:creationId xmlns:a16="http://schemas.microsoft.com/office/drawing/2014/main" id="{0F8E886D-3C23-40A3-9B87-BD92B33EA021}"/>
                    </a:ext>
                  </a:extLst>
                </p:cNvPr>
                <p:cNvSpPr/>
                <p:nvPr/>
              </p:nvSpPr>
              <p:spPr>
                <a:xfrm>
                  <a:off x="4640580" y="4511011"/>
                  <a:ext cx="2537460" cy="127256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57EEC711-D9D5-44F6-A1CF-FFD964AE796A}"/>
                  </a:ext>
                </a:extLst>
              </p:cNvPr>
              <p:cNvSpPr/>
              <p:nvPr/>
            </p:nvSpPr>
            <p:spPr>
              <a:xfrm>
                <a:off x="5171840" y="4767293"/>
                <a:ext cx="1437894" cy="1402282"/>
              </a:xfrm>
              <a:prstGeom prst="ellipse">
                <a:avLst/>
              </a:prstGeom>
              <a:noFill/>
              <a:ln w="1905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A591B4CB-F4BB-4BB5-BF7A-F4DBA81E9B53}"/>
                </a:ext>
              </a:extLst>
            </p:cNvPr>
            <p:cNvSpPr txBox="1"/>
            <p:nvPr/>
          </p:nvSpPr>
          <p:spPr>
            <a:xfrm>
              <a:off x="10596701" y="222454"/>
              <a:ext cx="391297" cy="523220"/>
            </a:xfrm>
            <a:prstGeom prst="rect">
              <a:avLst/>
            </a:prstGeom>
            <a:noFill/>
          </p:spPr>
          <p:txBody>
            <a:bodyPr wrap="square" rtlCol="0">
              <a:spAutoFit/>
            </a:bodyPr>
            <a:lstStyle/>
            <a:p>
              <a:pPr algn="ctr"/>
              <a:r>
                <a:rPr lang="en-US" sz="2800" dirty="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2</a:t>
              </a:r>
            </a:p>
          </p:txBody>
        </p:sp>
        <p:sp>
          <p:nvSpPr>
            <p:cNvPr id="16" name="TextBox 15">
              <a:extLst>
                <a:ext uri="{FF2B5EF4-FFF2-40B4-BE49-F238E27FC236}">
                  <a16:creationId xmlns:a16="http://schemas.microsoft.com/office/drawing/2014/main" id="{B0BF2170-8106-4403-BD96-C6F0AA5BDC9D}"/>
                </a:ext>
              </a:extLst>
            </p:cNvPr>
            <p:cNvSpPr txBox="1"/>
            <p:nvPr/>
          </p:nvSpPr>
          <p:spPr>
            <a:xfrm>
              <a:off x="10594050" y="696787"/>
              <a:ext cx="391297" cy="215444"/>
            </a:xfrm>
            <a:prstGeom prst="rect">
              <a:avLst/>
            </a:prstGeom>
            <a:noFill/>
            <a:ln>
              <a:noFill/>
            </a:ln>
          </p:spPr>
          <p:txBody>
            <a:bodyPr wrap="square" rtlCol="0">
              <a:spAutoFit/>
            </a:bodyPr>
            <a:lstStyle/>
            <a:p>
              <a:pPr algn="ctr"/>
              <a:r>
                <a:rPr lang="en-US" sz="8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5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pic>
        <p:nvPicPr>
          <p:cNvPr id="26" name="Picture 25">
            <a:extLst>
              <a:ext uri="{FF2B5EF4-FFF2-40B4-BE49-F238E27FC236}">
                <a16:creationId xmlns:a16="http://schemas.microsoft.com/office/drawing/2014/main" id="{0CC538BD-4127-478A-BF04-092FBE4B4693}"/>
              </a:ext>
            </a:extLst>
          </p:cNvPr>
          <p:cNvPicPr>
            <a:picLocks noChangeAspect="1"/>
          </p:cNvPicPr>
          <p:nvPr/>
        </p:nvPicPr>
        <p:blipFill>
          <a:blip r:embed="rId3"/>
          <a:stretch>
            <a:fillRect/>
          </a:stretch>
        </p:blipFill>
        <p:spPr>
          <a:xfrm>
            <a:off x="11257682" y="49538"/>
            <a:ext cx="875447" cy="947798"/>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2C1B32F5-73FA-3623-038E-AC414D2E5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83" y="1108321"/>
            <a:ext cx="4850969" cy="5202279"/>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026E95-2FE6-8F2A-5ABC-D99039F95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643" y="1466970"/>
            <a:ext cx="7117762" cy="3817582"/>
          </a:xfrm>
          <a:prstGeom prst="rect">
            <a:avLst/>
          </a:prstGeom>
        </p:spPr>
      </p:pic>
    </p:spTree>
    <p:extLst>
      <p:ext uri="{BB962C8B-B14F-4D97-AF65-F5344CB8AC3E}">
        <p14:creationId xmlns:p14="http://schemas.microsoft.com/office/powerpoint/2010/main" val="4196652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8A2553-A198-464D-A270-0038EBA11E97}"/>
              </a:ext>
            </a:extLst>
          </p:cNvPr>
          <p:cNvPicPr>
            <a:picLocks noChangeAspect="1"/>
          </p:cNvPicPr>
          <p:nvPr/>
        </p:nvPicPr>
        <p:blipFill>
          <a:blip r:embed="rId4"/>
          <a:stretch>
            <a:fillRect/>
          </a:stretch>
        </p:blipFill>
        <p:spPr>
          <a:xfrm>
            <a:off x="11257682" y="49538"/>
            <a:ext cx="875447" cy="947798"/>
          </a:xfrm>
          <a:prstGeom prst="rect">
            <a:avLst/>
          </a:prstGeom>
        </p:spPr>
      </p:pic>
      <p:cxnSp>
        <p:nvCxnSpPr>
          <p:cNvPr id="22" name="Straight Connector 21">
            <a:extLst>
              <a:ext uri="{FF2B5EF4-FFF2-40B4-BE49-F238E27FC236}">
                <a16:creationId xmlns:a16="http://schemas.microsoft.com/office/drawing/2014/main" id="{2B0CDC79-AABB-42A4-BC9F-C73534DDF6D5}"/>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8404AC5-EE1A-42B4-84C5-FF43BFFAD635}"/>
              </a:ext>
            </a:extLst>
          </p:cNvPr>
          <p:cNvSpPr txBox="1"/>
          <p:nvPr/>
        </p:nvSpPr>
        <p:spPr>
          <a:xfrm>
            <a:off x="9210534" y="6500685"/>
            <a:ext cx="2922595"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4-Year Wallin Scholarship</a:t>
            </a:r>
          </a:p>
        </p:txBody>
      </p:sp>
      <p:pic>
        <p:nvPicPr>
          <p:cNvPr id="4" name="Picture 3" descr="Graphical user interface, website&#10;&#10;Description automatically generated">
            <a:extLst>
              <a:ext uri="{FF2B5EF4-FFF2-40B4-BE49-F238E27FC236}">
                <a16:creationId xmlns:a16="http://schemas.microsoft.com/office/drawing/2014/main" id="{CAB6C6AC-1C8F-284E-4190-701DB4491B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2359" y="1264930"/>
            <a:ext cx="6927282" cy="493776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8C4197B4-25D7-D56A-11F0-BB09ADF733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098" y="1350875"/>
            <a:ext cx="10195805" cy="4156251"/>
          </a:xfrm>
          <a:prstGeom prst="rect">
            <a:avLst/>
          </a:prstGeom>
        </p:spPr>
      </p:pic>
      <p:sp>
        <p:nvSpPr>
          <p:cNvPr id="5" name="Title 2">
            <a:extLst>
              <a:ext uri="{FF2B5EF4-FFF2-40B4-BE49-F238E27FC236}">
                <a16:creationId xmlns:a16="http://schemas.microsoft.com/office/drawing/2014/main" id="{87C31BA4-F745-1BF1-97C0-533DA553980D}"/>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rPr>
              <a:t>Involvement Section: Activities, Employment, Family</a:t>
            </a:r>
            <a:endParaRPr lang="en-US" sz="20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endParaRPr>
          </a:p>
        </p:txBody>
      </p:sp>
    </p:spTree>
    <p:custDataLst>
      <p:tags r:id="rId1"/>
    </p:custDataLst>
    <p:extLst>
      <p:ext uri="{BB962C8B-B14F-4D97-AF65-F5344CB8AC3E}">
        <p14:creationId xmlns:p14="http://schemas.microsoft.com/office/powerpoint/2010/main" val="287867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6F0748F-0A12-4D9C-B99C-AEE3011A8CA0}"/>
              </a:ext>
            </a:extLst>
          </p:cNvPr>
          <p:cNvSpPr txBox="1"/>
          <p:nvPr/>
        </p:nvSpPr>
        <p:spPr>
          <a:xfrm>
            <a:off x="1983887" y="1263250"/>
            <a:ext cx="9123547" cy="1312154"/>
          </a:xfrm>
          <a:prstGeom prst="rect">
            <a:avLst/>
          </a:prstGeom>
          <a:noFill/>
        </p:spPr>
        <p:txBody>
          <a:bodyPr wrap="square" rtlCol="0" anchor="t">
            <a:spAutoFit/>
          </a:bodyPr>
          <a:lstStyle/>
          <a:p>
            <a:pPr>
              <a:lnSpc>
                <a:spcPct val="150000"/>
              </a:lnSpc>
            </a:pPr>
            <a:r>
              <a:rPr lang="en-US" sz="2800"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rPr>
              <a:t>This year Wallin is asking for </a:t>
            </a:r>
            <a:r>
              <a:rPr lang="en-US" sz="2800" dirty="0">
                <a:solidFill>
                  <a:srgbClr val="5E9740"/>
                </a:solidFill>
                <a:latin typeface="Montserrat SemiBold" panose="00000700000000000000" pitchFamily="50" charset="0"/>
                <a:ea typeface="Microsoft GothicNeo" panose="020B0500000101010101" pitchFamily="34" charset="-127"/>
                <a:cs typeface="Microsoft GothicNeo" panose="020B0500000101010101" pitchFamily="34" charset="-127"/>
              </a:rPr>
              <a:t>two</a:t>
            </a:r>
            <a:r>
              <a:rPr lang="en-US" sz="2800" dirty="0">
                <a:latin typeface="Montserrat Light" panose="00000400000000000000" pitchFamily="50" charset="0"/>
                <a:ea typeface="Microsoft GothicNeo Light" panose="020B0300000101010101" pitchFamily="34" charset="-127"/>
                <a:cs typeface="Microsoft GothicNeo Light" panose="020B0300000101010101" pitchFamily="34" charset="-127"/>
              </a:rPr>
              <a:t> </a:t>
            </a:r>
            <a:r>
              <a:rPr lang="en-US" sz="2800"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rPr>
              <a:t>essays</a:t>
            </a:r>
            <a:r>
              <a:rPr lang="en-US" sz="2400"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rPr>
              <a:t>. </a:t>
            </a:r>
            <a:br>
              <a:rPr lang="en-US" sz="2800" i="1"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rPr>
            </a:br>
            <a:endParaRPr lang="en-US" sz="2800" i="1"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endParaRPr>
          </a:p>
        </p:txBody>
      </p:sp>
      <p:cxnSp>
        <p:nvCxnSpPr>
          <p:cNvPr id="18" name="Straight Connector 17">
            <a:extLst>
              <a:ext uri="{FF2B5EF4-FFF2-40B4-BE49-F238E27FC236}">
                <a16:creationId xmlns:a16="http://schemas.microsoft.com/office/drawing/2014/main" id="{C578068A-C000-4272-B1C2-924040C72381}"/>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F4B246A-9A4E-42E9-A213-FE9D110FE2CE}"/>
              </a:ext>
            </a:extLst>
          </p:cNvPr>
          <p:cNvSpPr txBox="1"/>
          <p:nvPr/>
        </p:nvSpPr>
        <p:spPr>
          <a:xfrm>
            <a:off x="9210534" y="6500685"/>
            <a:ext cx="2904962"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sp>
        <p:nvSpPr>
          <p:cNvPr id="11" name="Title 2">
            <a:extLst>
              <a:ext uri="{FF2B5EF4-FFF2-40B4-BE49-F238E27FC236}">
                <a16:creationId xmlns:a16="http://schemas.microsoft.com/office/drawing/2014/main" id="{DD061B73-8830-4990-8A45-EFE19FBD3F5C}"/>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Essay Section</a:t>
            </a:r>
            <a:endParaRPr lang="en-US" sz="20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endParaRPr>
          </a:p>
        </p:txBody>
      </p:sp>
      <p:grpSp>
        <p:nvGrpSpPr>
          <p:cNvPr id="13" name="Group 12">
            <a:extLst>
              <a:ext uri="{FF2B5EF4-FFF2-40B4-BE49-F238E27FC236}">
                <a16:creationId xmlns:a16="http://schemas.microsoft.com/office/drawing/2014/main" id="{40081AC6-65E4-4111-BD67-8DEB6CE3E097}"/>
              </a:ext>
            </a:extLst>
          </p:cNvPr>
          <p:cNvGrpSpPr/>
          <p:nvPr/>
        </p:nvGrpSpPr>
        <p:grpSpPr>
          <a:xfrm>
            <a:off x="10109200" y="-1"/>
            <a:ext cx="1371600" cy="919289"/>
            <a:chOff x="10109200" y="-1"/>
            <a:chExt cx="1371600" cy="919289"/>
          </a:xfrm>
        </p:grpSpPr>
        <p:grpSp>
          <p:nvGrpSpPr>
            <p:cNvPr id="17" name="Group 16">
              <a:extLst>
                <a:ext uri="{FF2B5EF4-FFF2-40B4-BE49-F238E27FC236}">
                  <a16:creationId xmlns:a16="http://schemas.microsoft.com/office/drawing/2014/main" id="{2E98D8B9-70ED-4FDD-AD69-AB805636E548}"/>
                </a:ext>
              </a:extLst>
            </p:cNvPr>
            <p:cNvGrpSpPr/>
            <p:nvPr/>
          </p:nvGrpSpPr>
          <p:grpSpPr>
            <a:xfrm>
              <a:off x="10109200" y="-1"/>
              <a:ext cx="1371600" cy="919289"/>
              <a:chOff x="4631866" y="4511011"/>
              <a:chExt cx="2537460" cy="1658564"/>
            </a:xfrm>
          </p:grpSpPr>
          <p:grpSp>
            <p:nvGrpSpPr>
              <p:cNvPr id="23" name="Group 22">
                <a:extLst>
                  <a:ext uri="{FF2B5EF4-FFF2-40B4-BE49-F238E27FC236}">
                    <a16:creationId xmlns:a16="http://schemas.microsoft.com/office/drawing/2014/main" id="{DFCF9D95-BE1E-473F-80D3-248099A1ABA6}"/>
                  </a:ext>
                </a:extLst>
              </p:cNvPr>
              <p:cNvGrpSpPr/>
              <p:nvPr/>
            </p:nvGrpSpPr>
            <p:grpSpPr>
              <a:xfrm>
                <a:off x="4631866" y="4511011"/>
                <a:ext cx="2537460" cy="1649743"/>
                <a:chOff x="4640580" y="4511011"/>
                <a:chExt cx="2537460" cy="1649743"/>
              </a:xfrm>
            </p:grpSpPr>
            <p:sp>
              <p:nvSpPr>
                <p:cNvPr id="25" name="Oval 24">
                  <a:extLst>
                    <a:ext uri="{FF2B5EF4-FFF2-40B4-BE49-F238E27FC236}">
                      <a16:creationId xmlns:a16="http://schemas.microsoft.com/office/drawing/2014/main" id="{3FA59F11-2D3D-4EE9-80D0-2F9F7DB83624}"/>
                    </a:ext>
                  </a:extLst>
                </p:cNvPr>
                <p:cNvSpPr/>
                <p:nvPr/>
              </p:nvSpPr>
              <p:spPr>
                <a:xfrm>
                  <a:off x="5177790" y="4697714"/>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Process 25">
                  <a:extLst>
                    <a:ext uri="{FF2B5EF4-FFF2-40B4-BE49-F238E27FC236}">
                      <a16:creationId xmlns:a16="http://schemas.microsoft.com/office/drawing/2014/main" id="{67FCCCD3-174F-411F-B85B-D4DC5112C2F7}"/>
                    </a:ext>
                  </a:extLst>
                </p:cNvPr>
                <p:cNvSpPr/>
                <p:nvPr/>
              </p:nvSpPr>
              <p:spPr>
                <a:xfrm>
                  <a:off x="4640580" y="4511011"/>
                  <a:ext cx="2537460" cy="127256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BB25232D-B03C-4433-9912-11E1D63DD772}"/>
                  </a:ext>
                </a:extLst>
              </p:cNvPr>
              <p:cNvSpPr/>
              <p:nvPr/>
            </p:nvSpPr>
            <p:spPr>
              <a:xfrm>
                <a:off x="5171840" y="4767293"/>
                <a:ext cx="1437894" cy="1402282"/>
              </a:xfrm>
              <a:prstGeom prst="ellipse">
                <a:avLst/>
              </a:prstGeom>
              <a:noFill/>
              <a:ln w="1905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BC1BAEEE-B66A-48B2-AF8C-9D2FE541A67D}"/>
                </a:ext>
              </a:extLst>
            </p:cNvPr>
            <p:cNvSpPr txBox="1"/>
            <p:nvPr/>
          </p:nvSpPr>
          <p:spPr>
            <a:xfrm>
              <a:off x="10596701" y="222454"/>
              <a:ext cx="391297" cy="523220"/>
            </a:xfrm>
            <a:prstGeom prst="rect">
              <a:avLst/>
            </a:prstGeom>
            <a:noFill/>
          </p:spPr>
          <p:txBody>
            <a:bodyPr wrap="square" rtlCol="0">
              <a:spAutoFit/>
            </a:bodyPr>
            <a:lstStyle/>
            <a:p>
              <a:pPr algn="ctr"/>
              <a:r>
                <a:rPr lang="en-US" sz="2800" dirty="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2</a:t>
              </a:r>
            </a:p>
          </p:txBody>
        </p:sp>
        <p:sp>
          <p:nvSpPr>
            <p:cNvPr id="22" name="TextBox 21">
              <a:extLst>
                <a:ext uri="{FF2B5EF4-FFF2-40B4-BE49-F238E27FC236}">
                  <a16:creationId xmlns:a16="http://schemas.microsoft.com/office/drawing/2014/main" id="{4D618859-D163-4A73-AFEA-5A506A83D9FE}"/>
                </a:ext>
              </a:extLst>
            </p:cNvPr>
            <p:cNvSpPr txBox="1"/>
            <p:nvPr/>
          </p:nvSpPr>
          <p:spPr>
            <a:xfrm>
              <a:off x="10594050" y="696787"/>
              <a:ext cx="391297" cy="215444"/>
            </a:xfrm>
            <a:prstGeom prst="rect">
              <a:avLst/>
            </a:prstGeom>
            <a:noFill/>
            <a:ln>
              <a:noFill/>
            </a:ln>
          </p:spPr>
          <p:txBody>
            <a:bodyPr wrap="square" rtlCol="0">
              <a:spAutoFit/>
            </a:bodyPr>
            <a:lstStyle/>
            <a:p>
              <a:pPr algn="ctr"/>
              <a:r>
                <a:rPr lang="en-US" sz="8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5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pic>
        <p:nvPicPr>
          <p:cNvPr id="27" name="Picture 26">
            <a:extLst>
              <a:ext uri="{FF2B5EF4-FFF2-40B4-BE49-F238E27FC236}">
                <a16:creationId xmlns:a16="http://schemas.microsoft.com/office/drawing/2014/main" id="{52A8B940-D155-4CA7-A49E-90B07BC38D1C}"/>
              </a:ext>
            </a:extLst>
          </p:cNvPr>
          <p:cNvPicPr>
            <a:picLocks noChangeAspect="1"/>
          </p:cNvPicPr>
          <p:nvPr/>
        </p:nvPicPr>
        <p:blipFill>
          <a:blip r:embed="rId3"/>
          <a:stretch>
            <a:fillRect/>
          </a:stretch>
        </p:blipFill>
        <p:spPr>
          <a:xfrm>
            <a:off x="11257682" y="49538"/>
            <a:ext cx="875447" cy="947798"/>
          </a:xfrm>
          <a:prstGeom prst="rect">
            <a:avLst/>
          </a:prstGeom>
        </p:spPr>
      </p:pic>
      <p:sp>
        <p:nvSpPr>
          <p:cNvPr id="30" name="TextBox 29">
            <a:extLst>
              <a:ext uri="{FF2B5EF4-FFF2-40B4-BE49-F238E27FC236}">
                <a16:creationId xmlns:a16="http://schemas.microsoft.com/office/drawing/2014/main" id="{E6ECFA8D-FEEA-4C85-BBF0-9583D7F10F30}"/>
              </a:ext>
            </a:extLst>
          </p:cNvPr>
          <p:cNvSpPr txBox="1"/>
          <p:nvPr/>
        </p:nvSpPr>
        <p:spPr>
          <a:xfrm>
            <a:off x="223368" y="5540166"/>
            <a:ext cx="12192000" cy="960519"/>
          </a:xfrm>
          <a:prstGeom prst="rect">
            <a:avLst/>
          </a:prstGeom>
          <a:noFill/>
        </p:spPr>
        <p:txBody>
          <a:bodyPr wrap="square" rtlCol="0" anchor="t">
            <a:spAutoFit/>
          </a:bodyPr>
          <a:lstStyle/>
          <a:p>
            <a:pPr algn="ctr">
              <a:lnSpc>
                <a:spcPct val="150000"/>
              </a:lnSpc>
            </a:pPr>
            <a:r>
              <a:rPr lang="en-US" sz="2000"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rPr>
              <a:t>Students interested in </a:t>
            </a:r>
            <a:r>
              <a:rPr lang="en-US" sz="2000" dirty="0">
                <a:solidFill>
                  <a:srgbClr val="C00000"/>
                </a:solidFill>
                <a:latin typeface="Montserrat Light" panose="00000400000000000000" pitchFamily="50" charset="0"/>
                <a:ea typeface="Microsoft GothicNeo Light" panose="020B0300000101010101" pitchFamily="34" charset="-127"/>
                <a:cs typeface="Microsoft GothicNeo Light" panose="020B0300000101010101" pitchFamily="34" charset="-127"/>
              </a:rPr>
              <a:t>Dunwoody</a:t>
            </a:r>
            <a:r>
              <a:rPr lang="en-US" sz="2000"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rPr>
              <a:t> will additionally share briefly about their interest. </a:t>
            </a:r>
            <a:br>
              <a:rPr lang="en-US" sz="2000" i="1"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rPr>
            </a:br>
            <a:endParaRPr lang="en-US" sz="2000" i="1"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endParaRPr>
          </a:p>
        </p:txBody>
      </p:sp>
      <p:sp>
        <p:nvSpPr>
          <p:cNvPr id="3" name="TextBox 2">
            <a:extLst>
              <a:ext uri="{FF2B5EF4-FFF2-40B4-BE49-F238E27FC236}">
                <a16:creationId xmlns:a16="http://schemas.microsoft.com/office/drawing/2014/main" id="{3CE016E6-F6B2-EA9B-B012-2DF091B0B5FD}"/>
              </a:ext>
            </a:extLst>
          </p:cNvPr>
          <p:cNvSpPr txBox="1"/>
          <p:nvPr/>
        </p:nvSpPr>
        <p:spPr>
          <a:xfrm>
            <a:off x="817599" y="2170013"/>
            <a:ext cx="4859301" cy="3424734"/>
          </a:xfrm>
          <a:prstGeom prst="rect">
            <a:avLst/>
          </a:prstGeom>
          <a:noFill/>
        </p:spPr>
        <p:txBody>
          <a:bodyPr wrap="square" rtlCol="0">
            <a:spAutoFit/>
          </a:bodyPr>
          <a:lstStyle/>
          <a:p>
            <a:pPr marL="0" marR="0">
              <a:spcBef>
                <a:spcPts val="0"/>
              </a:spcBef>
              <a:spcAft>
                <a:spcPts val="0"/>
              </a:spcAft>
            </a:pPr>
            <a:r>
              <a:rPr lang="en-US" sz="1500" b="1" dirty="0">
                <a:solidFill>
                  <a:srgbClr val="5C9633"/>
                </a:solidFill>
                <a:effectLst/>
                <a:latin typeface="Montserrat" panose="00000500000000000000" pitchFamily="2" charset="0"/>
                <a:ea typeface="Times New Roman" panose="02020603050405020304" pitchFamily="18" charset="0"/>
                <a:cs typeface="Times New Roman" panose="02020603050405020304" pitchFamily="18" charset="0"/>
              </a:rPr>
              <a:t>Essay #1: Tell us about your academic interests and goals for the future. </a:t>
            </a:r>
            <a:r>
              <a:rPr lang="en-US" sz="1500" b="1" dirty="0">
                <a:solidFill>
                  <a:srgbClr val="FF0000"/>
                </a:solidFill>
                <a:effectLst/>
                <a:latin typeface="Montserrat" panose="00000500000000000000" pitchFamily="2" charset="0"/>
                <a:ea typeface="Times New Roman" panose="02020603050405020304" pitchFamily="18" charset="0"/>
                <a:cs typeface="Times New Roman" panose="02020603050405020304" pitchFamily="18" charset="0"/>
              </a:rPr>
              <a:t>* (500 words)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00" i="1"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What specific subject or career path do you hope to explore or study in college? If you're undecided, what paths are you most curious about?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00" i="1"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What are your current career goals?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00" i="1"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How will attending the community college of your choice help you achieve your career goals?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00" i="1"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What other personal and professional goals do you have for the next 5-years?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DC0CB9E2-ED99-A5F4-E039-2F0C4137DF81}"/>
              </a:ext>
            </a:extLst>
          </p:cNvPr>
          <p:cNvSpPr txBox="1"/>
          <p:nvPr/>
        </p:nvSpPr>
        <p:spPr>
          <a:xfrm>
            <a:off x="7055071" y="2205851"/>
            <a:ext cx="4394200" cy="3657411"/>
          </a:xfrm>
          <a:prstGeom prst="rect">
            <a:avLst/>
          </a:prstGeom>
          <a:noFill/>
        </p:spPr>
        <p:txBody>
          <a:bodyPr wrap="square" rtlCol="0">
            <a:spAutoFit/>
          </a:bodyPr>
          <a:lstStyle/>
          <a:p>
            <a:pPr marL="0" marR="0">
              <a:spcBef>
                <a:spcPts val="0"/>
              </a:spcBef>
              <a:spcAft>
                <a:spcPts val="750"/>
              </a:spcAft>
            </a:pPr>
            <a:r>
              <a:rPr lang="en-US" sz="1500" b="1" dirty="0">
                <a:solidFill>
                  <a:srgbClr val="5C9633"/>
                </a:solidFill>
                <a:effectLst/>
                <a:latin typeface="Montserrat" panose="00000500000000000000" pitchFamily="2" charset="0"/>
                <a:ea typeface="Times New Roman" panose="02020603050405020304" pitchFamily="18" charset="0"/>
              </a:rPr>
              <a:t>Essay #2: How will your Wallin Advisor help you achieve your academic and career goals? </a:t>
            </a:r>
            <a:r>
              <a:rPr lang="en-US" sz="1500" b="1" dirty="0">
                <a:solidFill>
                  <a:srgbClr val="FF0000"/>
                </a:solidFill>
                <a:effectLst/>
                <a:latin typeface="Montserrat" panose="00000500000000000000" pitchFamily="2" charset="0"/>
                <a:ea typeface="Times New Roman" panose="02020603050405020304" pitchFamily="18" charset="0"/>
              </a:rPr>
              <a:t>* (250 words)</a:t>
            </a:r>
            <a:endParaRPr lang="en-US" sz="15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00" i="1"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What are two or three academic or career goals you hope to work on with your Scholar Advisor?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00" i="1"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How will meeting regularly with your Wallin Scholar Advisor help you meet those goals?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00" i="1"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Tell us about your academic experience during high school. What should your Wallin advisor know about you to best help you meet your academic and career goals?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500" dirty="0"/>
          </a:p>
        </p:txBody>
      </p:sp>
    </p:spTree>
    <p:extLst>
      <p:ext uri="{BB962C8B-B14F-4D97-AF65-F5344CB8AC3E}">
        <p14:creationId xmlns:p14="http://schemas.microsoft.com/office/powerpoint/2010/main" val="217309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8A2553-A198-464D-A270-0038EBA11E97}"/>
              </a:ext>
            </a:extLst>
          </p:cNvPr>
          <p:cNvPicPr>
            <a:picLocks noChangeAspect="1"/>
          </p:cNvPicPr>
          <p:nvPr/>
        </p:nvPicPr>
        <p:blipFill>
          <a:blip r:embed="rId3"/>
          <a:stretch>
            <a:fillRect/>
          </a:stretch>
        </p:blipFill>
        <p:spPr>
          <a:xfrm>
            <a:off x="11257682" y="49538"/>
            <a:ext cx="875447" cy="947798"/>
          </a:xfrm>
          <a:prstGeom prst="rect">
            <a:avLst/>
          </a:prstGeom>
        </p:spPr>
      </p:pic>
      <p:cxnSp>
        <p:nvCxnSpPr>
          <p:cNvPr id="18" name="Straight Connector 17">
            <a:extLst>
              <a:ext uri="{FF2B5EF4-FFF2-40B4-BE49-F238E27FC236}">
                <a16:creationId xmlns:a16="http://schemas.microsoft.com/office/drawing/2014/main" id="{C578068A-C000-4272-B1C2-924040C72381}"/>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F4B246A-9A4E-42E9-A213-FE9D110FE2CE}"/>
              </a:ext>
            </a:extLst>
          </p:cNvPr>
          <p:cNvSpPr txBox="1"/>
          <p:nvPr/>
        </p:nvSpPr>
        <p:spPr>
          <a:xfrm>
            <a:off x="9210534" y="6500685"/>
            <a:ext cx="2922595"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sp>
        <p:nvSpPr>
          <p:cNvPr id="11" name="Title 2">
            <a:extLst>
              <a:ext uri="{FF2B5EF4-FFF2-40B4-BE49-F238E27FC236}">
                <a16:creationId xmlns:a16="http://schemas.microsoft.com/office/drawing/2014/main" id="{DD061B73-8830-4990-8A45-EFE19FBD3F5C}"/>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rPr>
              <a:t>Financial Aid</a:t>
            </a:r>
          </a:p>
        </p:txBody>
      </p:sp>
      <p:pic>
        <p:nvPicPr>
          <p:cNvPr id="8" name="Picture 7" descr="Graphical user interface, text, application&#10;&#10;Description automatically generated">
            <a:extLst>
              <a:ext uri="{FF2B5EF4-FFF2-40B4-BE49-F238E27FC236}">
                <a16:creationId xmlns:a16="http://schemas.microsoft.com/office/drawing/2014/main" id="{14EC5441-DD79-3B07-5CC5-0CDB0BA1D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5775" y="1287120"/>
            <a:ext cx="3267100" cy="4937760"/>
          </a:xfrm>
          <a:prstGeom prst="rect">
            <a:avLst/>
          </a:prstGeom>
        </p:spPr>
      </p:pic>
      <p:cxnSp>
        <p:nvCxnSpPr>
          <p:cNvPr id="3" name="Straight Arrow Connector 2">
            <a:extLst>
              <a:ext uri="{FF2B5EF4-FFF2-40B4-BE49-F238E27FC236}">
                <a16:creationId xmlns:a16="http://schemas.microsoft.com/office/drawing/2014/main" id="{ECF2190D-574B-1B7C-3E12-246CB589CF6E}"/>
              </a:ext>
            </a:extLst>
          </p:cNvPr>
          <p:cNvCxnSpPr>
            <a:cxnSpLocks/>
          </p:cNvCxnSpPr>
          <p:nvPr/>
        </p:nvCxnSpPr>
        <p:spPr>
          <a:xfrm flipH="1">
            <a:off x="6707566" y="2189018"/>
            <a:ext cx="1715997" cy="0"/>
          </a:xfrm>
          <a:prstGeom prst="straightConnector1">
            <a:avLst/>
          </a:prstGeom>
          <a:ln w="57150">
            <a:solidFill>
              <a:srgbClr val="5E974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8662920-CC83-C2A3-A72D-6E1FFF99CBD4}"/>
              </a:ext>
            </a:extLst>
          </p:cNvPr>
          <p:cNvCxnSpPr>
            <a:cxnSpLocks/>
          </p:cNvCxnSpPr>
          <p:nvPr/>
        </p:nvCxnSpPr>
        <p:spPr>
          <a:xfrm>
            <a:off x="3657599" y="5140036"/>
            <a:ext cx="1246910" cy="0"/>
          </a:xfrm>
          <a:prstGeom prst="straightConnector1">
            <a:avLst/>
          </a:prstGeom>
          <a:ln w="57150">
            <a:solidFill>
              <a:srgbClr val="5E974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AD3435A-A6CC-C8D3-0921-3DC5A0B8E313}"/>
              </a:ext>
            </a:extLst>
          </p:cNvPr>
          <p:cNvSpPr txBox="1"/>
          <p:nvPr/>
        </p:nvSpPr>
        <p:spPr>
          <a:xfrm>
            <a:off x="900546" y="4816870"/>
            <a:ext cx="3380508" cy="646331"/>
          </a:xfrm>
          <a:prstGeom prst="rect">
            <a:avLst/>
          </a:prstGeom>
          <a:noFill/>
        </p:spPr>
        <p:txBody>
          <a:bodyPr wrap="square" rtlCol="0">
            <a:spAutoFit/>
          </a:bodyPr>
          <a:lstStyle/>
          <a:p>
            <a:r>
              <a:rPr lang="en-US" dirty="0">
                <a:latin typeface="Montserrat Light" panose="00000400000000000000" pitchFamily="50" charset="0"/>
              </a:rPr>
              <a:t>Financial Aid </a:t>
            </a:r>
          </a:p>
          <a:p>
            <a:r>
              <a:rPr lang="en-US" dirty="0">
                <a:latin typeface="Montserrat Light" panose="00000400000000000000" pitchFamily="50" charset="0"/>
              </a:rPr>
              <a:t>Application Details</a:t>
            </a:r>
          </a:p>
        </p:txBody>
      </p:sp>
      <p:sp>
        <p:nvSpPr>
          <p:cNvPr id="10" name="TextBox 9">
            <a:extLst>
              <a:ext uri="{FF2B5EF4-FFF2-40B4-BE49-F238E27FC236}">
                <a16:creationId xmlns:a16="http://schemas.microsoft.com/office/drawing/2014/main" id="{C2C758C2-9E77-A18A-A9E9-4110C1394810}"/>
              </a:ext>
            </a:extLst>
          </p:cNvPr>
          <p:cNvSpPr txBox="1"/>
          <p:nvPr/>
        </p:nvSpPr>
        <p:spPr>
          <a:xfrm>
            <a:off x="8423563" y="1901299"/>
            <a:ext cx="2022764" cy="646331"/>
          </a:xfrm>
          <a:prstGeom prst="rect">
            <a:avLst/>
          </a:prstGeom>
          <a:noFill/>
        </p:spPr>
        <p:txBody>
          <a:bodyPr wrap="square" rtlCol="0">
            <a:spAutoFit/>
          </a:bodyPr>
          <a:lstStyle/>
          <a:p>
            <a:pPr algn="r"/>
            <a:r>
              <a:rPr lang="en-US" dirty="0">
                <a:latin typeface="Montserrat Light" panose="00000400000000000000" pitchFamily="50" charset="0"/>
              </a:rPr>
              <a:t>Family Income</a:t>
            </a:r>
          </a:p>
          <a:p>
            <a:pPr algn="r"/>
            <a:r>
              <a:rPr lang="en-US" dirty="0">
                <a:latin typeface="Montserrat Light" panose="00000400000000000000" pitchFamily="50" charset="0"/>
              </a:rPr>
              <a:t> Details</a:t>
            </a:r>
          </a:p>
        </p:txBody>
      </p:sp>
      <p:sp>
        <p:nvSpPr>
          <p:cNvPr id="4" name="TextBox 3">
            <a:extLst>
              <a:ext uri="{FF2B5EF4-FFF2-40B4-BE49-F238E27FC236}">
                <a16:creationId xmlns:a16="http://schemas.microsoft.com/office/drawing/2014/main" id="{A62D64F7-4D9F-98AB-A720-3B9CF9A1171B}"/>
              </a:ext>
            </a:extLst>
          </p:cNvPr>
          <p:cNvSpPr txBox="1"/>
          <p:nvPr/>
        </p:nvSpPr>
        <p:spPr>
          <a:xfrm>
            <a:off x="7795647" y="3429000"/>
            <a:ext cx="3859778" cy="923330"/>
          </a:xfrm>
          <a:prstGeom prst="rect">
            <a:avLst/>
          </a:prstGeom>
          <a:noFill/>
        </p:spPr>
        <p:txBody>
          <a:bodyPr wrap="square" rtlCol="0">
            <a:spAutoFit/>
          </a:bodyPr>
          <a:lstStyle/>
          <a:p>
            <a:r>
              <a:rPr lang="en-US" b="1" dirty="0">
                <a:solidFill>
                  <a:srgbClr val="5E9740"/>
                </a:solidFill>
                <a:latin typeface="Montserrat" panose="00000500000000000000" pitchFamily="2" charset="0"/>
              </a:rPr>
              <a:t>Make sure you have a copy of your parent’s 2022 1040 tax form</a:t>
            </a:r>
          </a:p>
        </p:txBody>
      </p:sp>
    </p:spTree>
    <p:extLst>
      <p:ext uri="{BB962C8B-B14F-4D97-AF65-F5344CB8AC3E}">
        <p14:creationId xmlns:p14="http://schemas.microsoft.com/office/powerpoint/2010/main" val="997780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4A58A33D-55A1-492E-BDDD-FEF18DAA9A3E}"/>
              </a:ext>
            </a:extLst>
          </p:cNvPr>
          <p:cNvSpPr/>
          <p:nvPr/>
        </p:nvSpPr>
        <p:spPr>
          <a:xfrm rot="5400000">
            <a:off x="5148557" y="-3559307"/>
            <a:ext cx="690884" cy="10987998"/>
          </a:xfrm>
          <a:prstGeom prst="round2SameRect">
            <a:avLst>
              <a:gd name="adj1" fmla="val 39216"/>
              <a:gd name="adj2" fmla="val 0"/>
            </a:avLst>
          </a:prstGeom>
          <a:solidFill>
            <a:srgbClr val="5E9740"/>
          </a:solidFill>
          <a:ln>
            <a:solidFill>
              <a:srgbClr val="5E9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B"/>
              </a:solidFill>
            </a:endParaRPr>
          </a:p>
        </p:txBody>
      </p:sp>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Agenda</a:t>
            </a:r>
            <a:endParaRPr lang="en-US" sz="24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endParaRP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8628D5D-E00D-44DD-8A35-01B6A6E1D386}"/>
              </a:ext>
            </a:extLst>
          </p:cNvPr>
          <p:cNvSpPr txBox="1"/>
          <p:nvPr/>
        </p:nvSpPr>
        <p:spPr>
          <a:xfrm>
            <a:off x="908917" y="1466072"/>
            <a:ext cx="10348765" cy="3673763"/>
          </a:xfrm>
          <a:prstGeom prst="rect">
            <a:avLst/>
          </a:prstGeom>
          <a:noFill/>
        </p:spPr>
        <p:txBody>
          <a:bodyPr wrap="square" rtlCol="0">
            <a:spAutoFit/>
          </a:bodyPr>
          <a:lstStyle/>
          <a:p>
            <a:pPr marL="342900" indent="-342900">
              <a:lnSpc>
                <a:spcPct val="200000"/>
              </a:lnSpc>
              <a:buFont typeface="Courier New" panose="02070309020205020404" pitchFamily="49" charset="0"/>
              <a:buChar char="o"/>
            </a:pPr>
            <a:r>
              <a:rPr lang="en-US" sz="2400" dirty="0">
                <a:solidFill>
                  <a:schemeClr val="bg1"/>
                </a:solidFill>
                <a:latin typeface="Montserrat SemiBold" panose="00000700000000000000" pitchFamily="50" charset="0"/>
                <a:ea typeface="Microsoft GothicNeo" panose="020B0500000101010101" pitchFamily="34" charset="-127"/>
                <a:cs typeface="Microsoft GothicNeo" panose="020B0500000101010101" pitchFamily="34" charset="-127"/>
              </a:rPr>
              <a:t>Brief Intro	</a:t>
            </a:r>
            <a:r>
              <a:rPr lang="en-US" sz="2400" dirty="0">
                <a:solidFill>
                  <a:schemeClr val="bg1"/>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400" dirty="0">
                <a:solidFill>
                  <a:schemeClr val="bg1"/>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What is Wallin Education Partners? </a:t>
            </a:r>
          </a:p>
          <a:p>
            <a:pPr marL="342900" indent="-342900">
              <a:lnSpc>
                <a:spcPct val="200000"/>
              </a:lnSpc>
              <a:buFont typeface="Courier New" panose="02070309020205020404" pitchFamily="49" charset="0"/>
              <a:buChar char="o"/>
            </a:pPr>
            <a:r>
              <a:rPr lang="en-US" sz="2400"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Eligibility	</a:t>
            </a:r>
            <a:r>
              <a:rPr lang="en-US" sz="2400" dirty="0">
                <a:solidFill>
                  <a:srgbClr val="8BC53E"/>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4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Who can apply? </a:t>
            </a:r>
          </a:p>
          <a:p>
            <a:pPr marL="342900" indent="-342900">
              <a:lnSpc>
                <a:spcPct val="200000"/>
              </a:lnSpc>
              <a:buFont typeface="Courier New" panose="02070309020205020404" pitchFamily="49" charset="0"/>
              <a:buChar char="o"/>
            </a:pPr>
            <a:r>
              <a:rPr lang="en-US" sz="2400"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Application Experience</a:t>
            </a:r>
            <a:r>
              <a:rPr lang="en-US" sz="2400" dirty="0">
                <a:solidFill>
                  <a:srgbClr val="00A899"/>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4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What’s the application like?</a:t>
            </a:r>
          </a:p>
          <a:p>
            <a:pPr marL="342900" indent="-342900">
              <a:lnSpc>
                <a:spcPct val="200000"/>
              </a:lnSpc>
              <a:buFont typeface="Courier New" panose="02070309020205020404" pitchFamily="49" charset="0"/>
              <a:buChar char="o"/>
            </a:pPr>
            <a:r>
              <a:rPr lang="en-US" sz="2400"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Questions</a:t>
            </a:r>
            <a:r>
              <a:rPr lang="en-US" sz="2400" dirty="0">
                <a:solidFill>
                  <a:schemeClr val="tx1">
                    <a:lumMod val="65000"/>
                    <a:lumOff val="35000"/>
                  </a:schemeClr>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 </a:t>
            </a:r>
          </a:p>
          <a:p>
            <a:pPr marL="342900" indent="-342900">
              <a:lnSpc>
                <a:spcPct val="200000"/>
              </a:lnSpc>
              <a:buFont typeface="Courier New" panose="02070309020205020404" pitchFamily="49" charset="0"/>
              <a:buChar char="o"/>
            </a:pPr>
            <a:endParaRPr lang="en-US" sz="2400" dirty="0">
              <a:solidFill>
                <a:srgbClr val="00A999"/>
              </a:solidFill>
              <a:latin typeface="Microsoft GothicNeo" panose="020B0500000101010101" pitchFamily="34" charset="-127"/>
              <a:ea typeface="Microsoft GothicNeo" panose="020B0500000101010101" pitchFamily="34" charset="-127"/>
              <a:cs typeface="Microsoft GothicNeo" panose="020B0500000101010101" pitchFamily="34" charset="-127"/>
            </a:endParaRPr>
          </a:p>
        </p:txBody>
      </p:sp>
      <p:cxnSp>
        <p:nvCxnSpPr>
          <p:cNvPr id="18" name="Straight Connector 17">
            <a:extLst>
              <a:ext uri="{FF2B5EF4-FFF2-40B4-BE49-F238E27FC236}">
                <a16:creationId xmlns:a16="http://schemas.microsoft.com/office/drawing/2014/main" id="{547C1A2F-3131-4AC0-9FF4-8CAD94A8202D}"/>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516D4B0-B9A8-4EDD-B3A2-05905FD65FDF}"/>
              </a:ext>
            </a:extLst>
          </p:cNvPr>
          <p:cNvSpPr txBox="1"/>
          <p:nvPr/>
        </p:nvSpPr>
        <p:spPr>
          <a:xfrm>
            <a:off x="9210534" y="6500685"/>
            <a:ext cx="2912977"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spTree>
    <p:extLst>
      <p:ext uri="{BB962C8B-B14F-4D97-AF65-F5344CB8AC3E}">
        <p14:creationId xmlns:p14="http://schemas.microsoft.com/office/powerpoint/2010/main" val="2984460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rPr>
              <a:t>Application Advice</a:t>
            </a:r>
            <a:endParaRPr lang="en-US" sz="20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endParaRP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8A2553-A198-464D-A270-0038EBA11E97}"/>
              </a:ext>
            </a:extLst>
          </p:cNvPr>
          <p:cNvPicPr>
            <a:picLocks noChangeAspect="1"/>
          </p:cNvPicPr>
          <p:nvPr/>
        </p:nvPicPr>
        <p:blipFill>
          <a:blip r:embed="rId3"/>
          <a:stretch>
            <a:fillRect/>
          </a:stretch>
        </p:blipFill>
        <p:spPr>
          <a:xfrm>
            <a:off x="11257682" y="49538"/>
            <a:ext cx="875447" cy="947798"/>
          </a:xfrm>
          <a:prstGeom prst="rect">
            <a:avLst/>
          </a:prstGeom>
        </p:spPr>
      </p:pic>
      <p:cxnSp>
        <p:nvCxnSpPr>
          <p:cNvPr id="30" name="Straight Connector 29">
            <a:extLst>
              <a:ext uri="{FF2B5EF4-FFF2-40B4-BE49-F238E27FC236}">
                <a16:creationId xmlns:a16="http://schemas.microsoft.com/office/drawing/2014/main" id="{EAA6E8F0-CD8D-416B-AEFA-2505EAA1BD94}"/>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F589601-27E2-4050-A282-925ACB163D64}"/>
              </a:ext>
            </a:extLst>
          </p:cNvPr>
          <p:cNvSpPr txBox="1"/>
          <p:nvPr/>
        </p:nvSpPr>
        <p:spPr>
          <a:xfrm>
            <a:off x="9210534" y="6500685"/>
            <a:ext cx="2922595"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sp>
        <p:nvSpPr>
          <p:cNvPr id="5" name="TextBox 4">
            <a:extLst>
              <a:ext uri="{FF2B5EF4-FFF2-40B4-BE49-F238E27FC236}">
                <a16:creationId xmlns:a16="http://schemas.microsoft.com/office/drawing/2014/main" id="{FC77C78C-8409-FC84-5FD9-A009E23ECFF6}"/>
              </a:ext>
            </a:extLst>
          </p:cNvPr>
          <p:cNvSpPr txBox="1"/>
          <p:nvPr/>
        </p:nvSpPr>
        <p:spPr>
          <a:xfrm>
            <a:off x="700693" y="1213478"/>
            <a:ext cx="10994712" cy="4939814"/>
          </a:xfrm>
          <a:prstGeom prst="rect">
            <a:avLst/>
          </a:prstGeom>
          <a:noFill/>
        </p:spPr>
        <p:txBody>
          <a:bodyPr wrap="square" rtlCol="0">
            <a:spAutoFit/>
          </a:bodyPr>
          <a:lstStyle/>
          <a:p>
            <a:pPr marL="342900" indent="-342900">
              <a:buAutoNum type="arabicPeriod"/>
            </a:pPr>
            <a:r>
              <a:rPr lang="en-US" sz="2100" b="1" dirty="0">
                <a:solidFill>
                  <a:schemeClr val="bg2">
                    <a:lumMod val="50000"/>
                  </a:schemeClr>
                </a:solidFill>
                <a:latin typeface="Montserrat" pitchFamily="2" charset="77"/>
              </a:rPr>
              <a:t>Give yourself enough time to craft a strong application</a:t>
            </a:r>
            <a:r>
              <a:rPr lang="en-US" sz="2100" dirty="0">
                <a:solidFill>
                  <a:schemeClr val="bg2">
                    <a:lumMod val="50000"/>
                  </a:schemeClr>
                </a:solidFill>
                <a:latin typeface="Montserrat" pitchFamily="2" charset="77"/>
              </a:rPr>
              <a:t>. It takes time to write strong essays, outline your extracurriculars, and communicate your academic and career goals—so start the app early and work on your </a:t>
            </a:r>
            <a:r>
              <a:rPr lang="en-US" sz="2100" b="1" dirty="0">
                <a:solidFill>
                  <a:schemeClr val="bg2">
                    <a:lumMod val="50000"/>
                  </a:schemeClr>
                </a:solidFill>
                <a:latin typeface="Montserrat" pitchFamily="2" charset="77"/>
              </a:rPr>
              <a:t>over several days/weeks</a:t>
            </a:r>
            <a:r>
              <a:rPr lang="en-US" sz="2100" dirty="0">
                <a:solidFill>
                  <a:schemeClr val="bg2">
                    <a:lumMod val="50000"/>
                  </a:schemeClr>
                </a:solidFill>
                <a:latin typeface="Montserrat" pitchFamily="2" charset="77"/>
              </a:rPr>
              <a:t>!</a:t>
            </a:r>
          </a:p>
          <a:p>
            <a:pPr marL="342900" indent="-342900">
              <a:buAutoNum type="arabicPeriod"/>
            </a:pPr>
            <a:r>
              <a:rPr lang="en-US" sz="2100" b="1" dirty="0">
                <a:solidFill>
                  <a:schemeClr val="bg2">
                    <a:lumMod val="50000"/>
                  </a:schemeClr>
                </a:solidFill>
                <a:latin typeface="Montserrat" pitchFamily="2" charset="77"/>
              </a:rPr>
              <a:t>Read the questions carefully &amp; answer thoroughly and thoughtfully</a:t>
            </a:r>
            <a:r>
              <a:rPr lang="en-US" sz="2100" dirty="0">
                <a:solidFill>
                  <a:schemeClr val="bg2">
                    <a:lumMod val="50000"/>
                  </a:schemeClr>
                </a:solidFill>
                <a:latin typeface="Montserrat" pitchFamily="2" charset="77"/>
              </a:rPr>
              <a:t>. We want to get to know you so make sure that your personality &amp; experiences shine through.</a:t>
            </a:r>
          </a:p>
          <a:p>
            <a:pPr marL="342900" indent="-342900">
              <a:buAutoNum type="arabicPeriod"/>
            </a:pPr>
            <a:r>
              <a:rPr lang="en-US" sz="2100" dirty="0">
                <a:solidFill>
                  <a:schemeClr val="bg2">
                    <a:lumMod val="50000"/>
                  </a:schemeClr>
                </a:solidFill>
                <a:latin typeface="Montserrat" pitchFamily="2" charset="77"/>
              </a:rPr>
              <a:t>We want you to be successful and put in a lot of time and effort to help you navigate this application—so </a:t>
            </a:r>
            <a:r>
              <a:rPr lang="en-US" sz="2100" b="1" dirty="0">
                <a:solidFill>
                  <a:schemeClr val="bg2">
                    <a:lumMod val="50000"/>
                  </a:schemeClr>
                </a:solidFill>
                <a:latin typeface="Montserrat" pitchFamily="2" charset="77"/>
              </a:rPr>
              <a:t>please use the Tips and Tricks document &amp; video walkthroughs if you’re stuck or have questions</a:t>
            </a:r>
            <a:r>
              <a:rPr lang="en-US" sz="2100" dirty="0">
                <a:solidFill>
                  <a:schemeClr val="bg2">
                    <a:lumMod val="50000"/>
                  </a:schemeClr>
                </a:solidFill>
                <a:latin typeface="Montserrat" pitchFamily="2" charset="77"/>
              </a:rPr>
              <a:t>!</a:t>
            </a:r>
          </a:p>
          <a:p>
            <a:pPr marL="342900" indent="-342900">
              <a:buAutoNum type="arabicPeriod"/>
            </a:pPr>
            <a:r>
              <a:rPr lang="en-US" sz="2100" b="1" dirty="0">
                <a:solidFill>
                  <a:schemeClr val="bg2">
                    <a:lumMod val="50000"/>
                  </a:schemeClr>
                </a:solidFill>
                <a:latin typeface="Montserrat" pitchFamily="2" charset="77"/>
              </a:rPr>
              <a:t>Get feedback</a:t>
            </a:r>
            <a:r>
              <a:rPr lang="en-US" sz="2100" dirty="0">
                <a:solidFill>
                  <a:schemeClr val="bg2">
                    <a:lumMod val="50000"/>
                  </a:schemeClr>
                </a:solidFill>
                <a:latin typeface="Montserrat" pitchFamily="2" charset="77"/>
              </a:rPr>
              <a:t>! Your teachers, friends, family members, counselors, and mentors want you to succeed so use them. Ask for their help with reviewing your essays!</a:t>
            </a:r>
          </a:p>
          <a:p>
            <a:pPr marL="342900" indent="-342900">
              <a:buAutoNum type="arabicPeriod"/>
            </a:pPr>
            <a:r>
              <a:rPr lang="en-US" sz="2100" dirty="0">
                <a:solidFill>
                  <a:schemeClr val="bg2">
                    <a:lumMod val="50000"/>
                  </a:schemeClr>
                </a:solidFill>
                <a:latin typeface="Montserrat" pitchFamily="2" charset="77"/>
              </a:rPr>
              <a:t>Stay organized</a:t>
            </a:r>
            <a:r>
              <a:rPr lang="en-US" sz="2100" b="1" dirty="0">
                <a:solidFill>
                  <a:schemeClr val="bg2">
                    <a:lumMod val="50000"/>
                  </a:schemeClr>
                </a:solidFill>
                <a:latin typeface="Montserrat" pitchFamily="2" charset="77"/>
              </a:rPr>
              <a:t>: Keep track of the Wallin EP scholarship deadline and make sure your financial aid applications are completed before submitting</a:t>
            </a:r>
            <a:r>
              <a:rPr lang="en-US" sz="2100" dirty="0">
                <a:solidFill>
                  <a:schemeClr val="bg2">
                    <a:lumMod val="50000"/>
                  </a:schemeClr>
                </a:solidFill>
                <a:latin typeface="Montserrat" pitchFamily="2" charset="77"/>
              </a:rPr>
              <a:t>!</a:t>
            </a:r>
            <a:endParaRPr lang="en-US" sz="2100" dirty="0">
              <a:solidFill>
                <a:schemeClr val="bg2">
                  <a:lumMod val="50000"/>
                </a:schemeClr>
              </a:solidFill>
            </a:endParaRPr>
          </a:p>
        </p:txBody>
      </p:sp>
    </p:spTree>
    <p:extLst>
      <p:ext uri="{BB962C8B-B14F-4D97-AF65-F5344CB8AC3E}">
        <p14:creationId xmlns:p14="http://schemas.microsoft.com/office/powerpoint/2010/main" val="2478846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Interested? Begin your 2-Year App Today</a:t>
            </a:r>
            <a:endParaRPr lang="en-US" sz="20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endParaRP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A6E8F0-CD8D-416B-AEFA-2505EAA1BD94}"/>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F589601-27E2-4050-A282-925ACB163D64}"/>
              </a:ext>
            </a:extLst>
          </p:cNvPr>
          <p:cNvSpPr txBox="1"/>
          <p:nvPr/>
        </p:nvSpPr>
        <p:spPr>
          <a:xfrm>
            <a:off x="9210534" y="6500685"/>
            <a:ext cx="2912977"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grpSp>
        <p:nvGrpSpPr>
          <p:cNvPr id="24" name="Group 23">
            <a:extLst>
              <a:ext uri="{FF2B5EF4-FFF2-40B4-BE49-F238E27FC236}">
                <a16:creationId xmlns:a16="http://schemas.microsoft.com/office/drawing/2014/main" id="{794A9BA3-8F28-4159-BA2E-601B3B81DD0B}"/>
              </a:ext>
            </a:extLst>
          </p:cNvPr>
          <p:cNvGrpSpPr/>
          <p:nvPr/>
        </p:nvGrpSpPr>
        <p:grpSpPr>
          <a:xfrm>
            <a:off x="10109200" y="-1"/>
            <a:ext cx="1371600" cy="919289"/>
            <a:chOff x="10109200" y="-1"/>
            <a:chExt cx="1371600" cy="919289"/>
          </a:xfrm>
        </p:grpSpPr>
        <p:grpSp>
          <p:nvGrpSpPr>
            <p:cNvPr id="26" name="Group 25">
              <a:extLst>
                <a:ext uri="{FF2B5EF4-FFF2-40B4-BE49-F238E27FC236}">
                  <a16:creationId xmlns:a16="http://schemas.microsoft.com/office/drawing/2014/main" id="{237C9154-9EC1-4DAD-AFF5-1075306E24E2}"/>
                </a:ext>
              </a:extLst>
            </p:cNvPr>
            <p:cNvGrpSpPr/>
            <p:nvPr/>
          </p:nvGrpSpPr>
          <p:grpSpPr>
            <a:xfrm>
              <a:off x="10109200" y="-1"/>
              <a:ext cx="1371600" cy="919289"/>
              <a:chOff x="4631866" y="4511011"/>
              <a:chExt cx="2537460" cy="1658564"/>
            </a:xfrm>
          </p:grpSpPr>
          <p:grpSp>
            <p:nvGrpSpPr>
              <p:cNvPr id="37" name="Group 36">
                <a:extLst>
                  <a:ext uri="{FF2B5EF4-FFF2-40B4-BE49-F238E27FC236}">
                    <a16:creationId xmlns:a16="http://schemas.microsoft.com/office/drawing/2014/main" id="{5784B80A-4AB1-4EC0-AE01-E19D275D9350}"/>
                  </a:ext>
                </a:extLst>
              </p:cNvPr>
              <p:cNvGrpSpPr/>
              <p:nvPr/>
            </p:nvGrpSpPr>
            <p:grpSpPr>
              <a:xfrm>
                <a:off x="4631866" y="4511011"/>
                <a:ext cx="2537460" cy="1649743"/>
                <a:chOff x="4640580" y="4511011"/>
                <a:chExt cx="2537460" cy="1649743"/>
              </a:xfrm>
            </p:grpSpPr>
            <p:sp>
              <p:nvSpPr>
                <p:cNvPr id="40" name="Oval 39">
                  <a:extLst>
                    <a:ext uri="{FF2B5EF4-FFF2-40B4-BE49-F238E27FC236}">
                      <a16:creationId xmlns:a16="http://schemas.microsoft.com/office/drawing/2014/main" id="{92EB14DA-65E9-4C50-A3BE-5B09FDCFF5ED}"/>
                    </a:ext>
                  </a:extLst>
                </p:cNvPr>
                <p:cNvSpPr/>
                <p:nvPr/>
              </p:nvSpPr>
              <p:spPr>
                <a:xfrm>
                  <a:off x="5177790" y="4697714"/>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Process 40">
                  <a:extLst>
                    <a:ext uri="{FF2B5EF4-FFF2-40B4-BE49-F238E27FC236}">
                      <a16:creationId xmlns:a16="http://schemas.microsoft.com/office/drawing/2014/main" id="{CF99734C-8F9E-4572-BEA8-B0957EA8B89E}"/>
                    </a:ext>
                  </a:extLst>
                </p:cNvPr>
                <p:cNvSpPr/>
                <p:nvPr/>
              </p:nvSpPr>
              <p:spPr>
                <a:xfrm>
                  <a:off x="4640580" y="4511011"/>
                  <a:ext cx="2537460" cy="127256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a:extLst>
                  <a:ext uri="{FF2B5EF4-FFF2-40B4-BE49-F238E27FC236}">
                    <a16:creationId xmlns:a16="http://schemas.microsoft.com/office/drawing/2014/main" id="{7FFA3E5D-DC41-45D4-88B7-A55CA50FBC44}"/>
                  </a:ext>
                </a:extLst>
              </p:cNvPr>
              <p:cNvSpPr/>
              <p:nvPr/>
            </p:nvSpPr>
            <p:spPr>
              <a:xfrm>
                <a:off x="5171840" y="4767293"/>
                <a:ext cx="1437894" cy="1402282"/>
              </a:xfrm>
              <a:prstGeom prst="ellipse">
                <a:avLst/>
              </a:prstGeom>
              <a:noFill/>
              <a:ln w="1905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BDD211BC-49EF-42A2-A232-036614985111}"/>
                </a:ext>
              </a:extLst>
            </p:cNvPr>
            <p:cNvSpPr txBox="1"/>
            <p:nvPr/>
          </p:nvSpPr>
          <p:spPr>
            <a:xfrm>
              <a:off x="10596701" y="222454"/>
              <a:ext cx="391297" cy="523220"/>
            </a:xfrm>
            <a:prstGeom prst="rect">
              <a:avLst/>
            </a:prstGeom>
            <a:noFill/>
          </p:spPr>
          <p:txBody>
            <a:bodyPr wrap="square" rtlCol="0">
              <a:spAutoFit/>
            </a:bodyPr>
            <a:lstStyle/>
            <a:p>
              <a:pPr algn="ctr"/>
              <a:r>
                <a:rPr lang="en-US" sz="2800" dirty="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2</a:t>
              </a:r>
            </a:p>
          </p:txBody>
        </p:sp>
        <p:sp>
          <p:nvSpPr>
            <p:cNvPr id="29" name="TextBox 28">
              <a:extLst>
                <a:ext uri="{FF2B5EF4-FFF2-40B4-BE49-F238E27FC236}">
                  <a16:creationId xmlns:a16="http://schemas.microsoft.com/office/drawing/2014/main" id="{40F1D829-425D-4DBB-AEC1-424D5DA2AB44}"/>
                </a:ext>
              </a:extLst>
            </p:cNvPr>
            <p:cNvSpPr txBox="1"/>
            <p:nvPr/>
          </p:nvSpPr>
          <p:spPr>
            <a:xfrm>
              <a:off x="10594050" y="696787"/>
              <a:ext cx="391297" cy="215444"/>
            </a:xfrm>
            <a:prstGeom prst="rect">
              <a:avLst/>
            </a:prstGeom>
            <a:noFill/>
            <a:ln>
              <a:noFill/>
            </a:ln>
          </p:spPr>
          <p:txBody>
            <a:bodyPr wrap="square" rtlCol="0">
              <a:spAutoFit/>
            </a:bodyPr>
            <a:lstStyle/>
            <a:p>
              <a:pPr algn="ctr"/>
              <a:r>
                <a:rPr lang="en-US" sz="8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5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pic>
        <p:nvPicPr>
          <p:cNvPr id="42" name="Picture 41">
            <a:extLst>
              <a:ext uri="{FF2B5EF4-FFF2-40B4-BE49-F238E27FC236}">
                <a16:creationId xmlns:a16="http://schemas.microsoft.com/office/drawing/2014/main" id="{8574D799-1E70-47F6-AC2B-B7E9C43B272D}"/>
              </a:ext>
            </a:extLst>
          </p:cNvPr>
          <p:cNvPicPr>
            <a:picLocks noChangeAspect="1"/>
          </p:cNvPicPr>
          <p:nvPr/>
        </p:nvPicPr>
        <p:blipFill>
          <a:blip r:embed="rId3"/>
          <a:stretch>
            <a:fillRect/>
          </a:stretch>
        </p:blipFill>
        <p:spPr>
          <a:xfrm>
            <a:off x="11257682" y="49538"/>
            <a:ext cx="875447" cy="947798"/>
          </a:xfrm>
          <a:prstGeom prst="rect">
            <a:avLst/>
          </a:prstGeom>
        </p:spPr>
      </p:pic>
      <p:sp>
        <p:nvSpPr>
          <p:cNvPr id="5" name="TextBox 4">
            <a:extLst>
              <a:ext uri="{FF2B5EF4-FFF2-40B4-BE49-F238E27FC236}">
                <a16:creationId xmlns:a16="http://schemas.microsoft.com/office/drawing/2014/main" id="{BBDF202C-340A-E071-8BA7-7BE42D1742E2}"/>
              </a:ext>
            </a:extLst>
          </p:cNvPr>
          <p:cNvSpPr txBox="1"/>
          <p:nvPr/>
        </p:nvSpPr>
        <p:spPr>
          <a:xfrm>
            <a:off x="7052428" y="3155836"/>
            <a:ext cx="4602997" cy="1200329"/>
          </a:xfrm>
          <a:prstGeom prst="rect">
            <a:avLst/>
          </a:prstGeom>
          <a:noFill/>
        </p:spPr>
        <p:txBody>
          <a:bodyPr wrap="square" rtlCol="0">
            <a:spAutoFit/>
          </a:bodyPr>
          <a:lstStyle/>
          <a:p>
            <a:r>
              <a:rPr lang="en-US" dirty="0">
                <a:latin typeface="Montserrat" pitchFamily="2" charset="77"/>
              </a:rPr>
              <a:t>Learn about our two-year programs by going on our website: https://</a:t>
            </a:r>
            <a:r>
              <a:rPr lang="en-US" dirty="0" err="1">
                <a:latin typeface="Montserrat" pitchFamily="2" charset="77"/>
              </a:rPr>
              <a:t>www.wallinpartners.org</a:t>
            </a:r>
            <a:r>
              <a:rPr lang="en-US" dirty="0">
                <a:latin typeface="Montserrat" pitchFamily="2" charset="77"/>
              </a:rPr>
              <a:t>/2-year-program.html</a:t>
            </a:r>
          </a:p>
        </p:txBody>
      </p:sp>
      <p:pic>
        <p:nvPicPr>
          <p:cNvPr id="4" name="Picture 3">
            <a:extLst>
              <a:ext uri="{FF2B5EF4-FFF2-40B4-BE49-F238E27FC236}">
                <a16:creationId xmlns:a16="http://schemas.microsoft.com/office/drawing/2014/main" id="{8A593568-3B33-7599-DA5D-06158F830572}"/>
              </a:ext>
            </a:extLst>
          </p:cNvPr>
          <p:cNvPicPr>
            <a:picLocks noChangeAspect="1"/>
          </p:cNvPicPr>
          <p:nvPr/>
        </p:nvPicPr>
        <p:blipFill>
          <a:blip r:embed="rId4"/>
          <a:stretch>
            <a:fillRect/>
          </a:stretch>
        </p:blipFill>
        <p:spPr>
          <a:xfrm>
            <a:off x="2012307" y="1844335"/>
            <a:ext cx="3693168" cy="3669941"/>
          </a:xfrm>
          <a:prstGeom prst="rect">
            <a:avLst/>
          </a:prstGeom>
        </p:spPr>
      </p:pic>
    </p:spTree>
    <p:extLst>
      <p:ext uri="{BB962C8B-B14F-4D97-AF65-F5344CB8AC3E}">
        <p14:creationId xmlns:p14="http://schemas.microsoft.com/office/powerpoint/2010/main" val="406578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icture&#10;&#10;Description automatically generated">
            <a:extLst>
              <a:ext uri="{FF2B5EF4-FFF2-40B4-BE49-F238E27FC236}">
                <a16:creationId xmlns:a16="http://schemas.microsoft.com/office/drawing/2014/main" id="{942B1062-0E10-64B1-DEB6-475BEEFF9142}"/>
              </a:ext>
            </a:extLst>
          </p:cNvPr>
          <p:cNvPicPr>
            <a:picLocks noChangeAspect="1"/>
          </p:cNvPicPr>
          <p:nvPr/>
        </p:nvPicPr>
        <p:blipFill rotWithShape="1">
          <a:blip r:embed="rId2">
            <a:extLst>
              <a:ext uri="{28A0092B-C50C-407E-A947-70E740481C1C}">
                <a14:useLocalDpi xmlns:a14="http://schemas.microsoft.com/office/drawing/2010/main" val="0"/>
              </a:ext>
            </a:extLst>
          </a:blip>
          <a:srcRect l="6716" r="1988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4" name="Freeform: Shape 2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9">
            <a:extLst>
              <a:ext uri="{FF2B5EF4-FFF2-40B4-BE49-F238E27FC236}">
                <a16:creationId xmlns:a16="http://schemas.microsoft.com/office/drawing/2014/main" id="{7FE3D5D6-0FEE-47CC-83E6-876BD1FB62BD}"/>
              </a:ext>
            </a:extLst>
          </p:cNvPr>
          <p:cNvSpPr txBox="1">
            <a:spLocks/>
          </p:cNvSpPr>
          <p:nvPr/>
        </p:nvSpPr>
        <p:spPr>
          <a:xfrm>
            <a:off x="371094" y="1161288"/>
            <a:ext cx="3438144" cy="1125728"/>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2800" b="0" dirty="0">
                <a:solidFill>
                  <a:schemeClr val="tx1"/>
                </a:solidFill>
                <a:latin typeface="Montserrat SemiBold" panose="00000700000000000000" pitchFamily="2" charset="0"/>
              </a:rPr>
              <a:t>QUESTIONS?</a:t>
            </a:r>
          </a:p>
        </p:txBody>
      </p:sp>
      <p:sp>
        <p:nvSpPr>
          <p:cNvPr id="26"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itle 9">
            <a:extLst>
              <a:ext uri="{FF2B5EF4-FFF2-40B4-BE49-F238E27FC236}">
                <a16:creationId xmlns:a16="http://schemas.microsoft.com/office/drawing/2014/main" id="{795B4A8A-1433-4CEA-86D1-F3F46404186D}"/>
              </a:ext>
            </a:extLst>
          </p:cNvPr>
          <p:cNvSpPr txBox="1">
            <a:spLocks/>
          </p:cNvSpPr>
          <p:nvPr/>
        </p:nvSpPr>
        <p:spPr>
          <a:xfrm>
            <a:off x="371094" y="2718054"/>
            <a:ext cx="3438906" cy="3207258"/>
          </a:xfrm>
          <a:prstGeom prst="rect">
            <a:avLst/>
          </a:prstGeom>
        </p:spPr>
        <p:txBody>
          <a:bodyPr vert="horz" lIns="91440" tIns="45720" rIns="91440" bIns="45720" rtlCol="0" anchor="t">
            <a:normAutofit/>
          </a:bodyPr>
          <a:lstStyle>
            <a:lvl1pPr algn="l" defTabSz="457200" rtl="0" eaLnBrk="1" latinLnBrk="0" hangingPunct="1">
              <a:spcBef>
                <a:spcPct val="0"/>
              </a:spcBef>
              <a:buNone/>
              <a:defRPr sz="54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228600" defTabSz="914400">
              <a:lnSpc>
                <a:spcPct val="90000"/>
              </a:lnSpc>
              <a:spcAft>
                <a:spcPts val="600"/>
              </a:spcAft>
              <a:buFont typeface="Arial" panose="020B0604020202020204" pitchFamily="34" charset="0"/>
              <a:buChar char="•"/>
            </a:pPr>
            <a:r>
              <a:rPr lang="en-US" sz="1700" b="0" dirty="0">
                <a:solidFill>
                  <a:schemeClr val="tx1"/>
                </a:solidFill>
                <a:latin typeface="Montserrat" panose="00000500000000000000" pitchFamily="2" charset="0"/>
                <a:ea typeface="+mn-ea"/>
                <a:cs typeface="+mn-cs"/>
              </a:rPr>
              <a:t>Thank You!</a:t>
            </a:r>
          </a:p>
        </p:txBody>
      </p:sp>
      <p:sp>
        <p:nvSpPr>
          <p:cNvPr id="4" name="Title 9">
            <a:extLst>
              <a:ext uri="{FF2B5EF4-FFF2-40B4-BE49-F238E27FC236}">
                <a16:creationId xmlns:a16="http://schemas.microsoft.com/office/drawing/2014/main" id="{05AA8628-1705-3C45-B9D9-AA2CF64AA6EF}"/>
              </a:ext>
            </a:extLst>
          </p:cNvPr>
          <p:cNvSpPr txBox="1">
            <a:spLocks/>
          </p:cNvSpPr>
          <p:nvPr/>
        </p:nvSpPr>
        <p:spPr>
          <a:xfrm>
            <a:off x="2068286" y="447188"/>
            <a:ext cx="9313712"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0">
              <a:latin typeface="Montserrat SemiBold" pitchFamily="2" charset="77"/>
            </a:endParaRPr>
          </a:p>
        </p:txBody>
      </p:sp>
      <p:pic>
        <p:nvPicPr>
          <p:cNvPr id="9" name="Picture 8">
            <a:extLst>
              <a:ext uri="{FF2B5EF4-FFF2-40B4-BE49-F238E27FC236}">
                <a16:creationId xmlns:a16="http://schemas.microsoft.com/office/drawing/2014/main" id="{C52EDFC4-4D32-F146-8017-5D497512E9CD}"/>
              </a:ext>
            </a:extLst>
          </p:cNvPr>
          <p:cNvPicPr>
            <a:picLocks noChangeAspect="1"/>
          </p:cNvPicPr>
          <p:nvPr/>
        </p:nvPicPr>
        <p:blipFill>
          <a:blip r:embed="rId3"/>
          <a:stretch>
            <a:fillRect/>
          </a:stretch>
        </p:blipFill>
        <p:spPr>
          <a:xfrm flipV="1">
            <a:off x="0" y="6685281"/>
            <a:ext cx="12188952" cy="169291"/>
          </a:xfrm>
          <a:prstGeom prst="rect">
            <a:avLst/>
          </a:prstGeom>
        </p:spPr>
      </p:pic>
    </p:spTree>
    <p:extLst>
      <p:ext uri="{BB962C8B-B14F-4D97-AF65-F5344CB8AC3E}">
        <p14:creationId xmlns:p14="http://schemas.microsoft.com/office/powerpoint/2010/main" val="363357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What is Wallin Education Partners? </a:t>
            </a: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5" name="Subtitle 10">
            <a:extLst>
              <a:ext uri="{FF2B5EF4-FFF2-40B4-BE49-F238E27FC236}">
                <a16:creationId xmlns:a16="http://schemas.microsoft.com/office/drawing/2014/main" id="{A07441F5-D5FD-4113-A23F-B3AE3FC5C72F}"/>
              </a:ext>
            </a:extLst>
          </p:cNvPr>
          <p:cNvSpPr txBox="1">
            <a:spLocks/>
          </p:cNvSpPr>
          <p:nvPr/>
        </p:nvSpPr>
        <p:spPr>
          <a:xfrm>
            <a:off x="1324470" y="3445778"/>
            <a:ext cx="2837089" cy="693964"/>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15875" lvl="1" indent="0" algn="ctr">
              <a:buNone/>
            </a:pPr>
            <a:r>
              <a:rPr lang="en-US" sz="36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Aid</a:t>
            </a:r>
          </a:p>
        </p:txBody>
      </p:sp>
      <p:pic>
        <p:nvPicPr>
          <p:cNvPr id="11" name="Picture 10">
            <a:extLst>
              <a:ext uri="{FF2B5EF4-FFF2-40B4-BE49-F238E27FC236}">
                <a16:creationId xmlns:a16="http://schemas.microsoft.com/office/drawing/2014/main" id="{64D0B771-F118-432B-95B6-5A4D56C3088E}"/>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7000"/>
                    </a14:imgEffect>
                    <a14:imgEffect>
                      <a14:brightnessContrast bright="-40000" contrast="40000"/>
                    </a14:imgEffect>
                  </a14:imgLayer>
                </a14:imgProps>
              </a:ext>
            </a:extLst>
          </a:blip>
          <a:srcRect/>
          <a:stretch/>
        </p:blipFill>
        <p:spPr>
          <a:xfrm>
            <a:off x="1481140" y="2083201"/>
            <a:ext cx="2523750" cy="1371600"/>
          </a:xfrm>
          <a:prstGeom prst="rect">
            <a:avLst/>
          </a:prstGeom>
        </p:spPr>
      </p:pic>
      <p:pic>
        <p:nvPicPr>
          <p:cNvPr id="13" name="Picture 12">
            <a:extLst>
              <a:ext uri="{FF2B5EF4-FFF2-40B4-BE49-F238E27FC236}">
                <a16:creationId xmlns:a16="http://schemas.microsoft.com/office/drawing/2014/main" id="{233DB1CC-F248-46A6-95FB-BB120364A2C7}"/>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rcRect/>
          <a:stretch/>
        </p:blipFill>
        <p:spPr>
          <a:xfrm>
            <a:off x="4733091" y="2083201"/>
            <a:ext cx="2526780" cy="1371600"/>
          </a:xfrm>
          <a:prstGeom prst="rect">
            <a:avLst/>
          </a:prstGeom>
        </p:spPr>
      </p:pic>
      <p:pic>
        <p:nvPicPr>
          <p:cNvPr id="15" name="Picture 14">
            <a:extLst>
              <a:ext uri="{FF2B5EF4-FFF2-40B4-BE49-F238E27FC236}">
                <a16:creationId xmlns:a16="http://schemas.microsoft.com/office/drawing/2014/main" id="{6337030C-623C-45D2-B8BF-F9A858F947DA}"/>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Lst>
          </a:blip>
          <a:srcRect/>
          <a:stretch/>
        </p:blipFill>
        <p:spPr>
          <a:xfrm>
            <a:off x="7988073" y="2083201"/>
            <a:ext cx="2526780" cy="1371600"/>
          </a:xfrm>
          <a:prstGeom prst="rect">
            <a:avLst/>
          </a:prstGeom>
        </p:spPr>
      </p:pic>
      <p:sp>
        <p:nvSpPr>
          <p:cNvPr id="17" name="Subtitle 10">
            <a:extLst>
              <a:ext uri="{FF2B5EF4-FFF2-40B4-BE49-F238E27FC236}">
                <a16:creationId xmlns:a16="http://schemas.microsoft.com/office/drawing/2014/main" id="{EC15C1BD-4FA4-40F2-A335-5FAF97D7127A}"/>
              </a:ext>
            </a:extLst>
          </p:cNvPr>
          <p:cNvSpPr txBox="1">
            <a:spLocks/>
          </p:cNvSpPr>
          <p:nvPr/>
        </p:nvSpPr>
        <p:spPr>
          <a:xfrm>
            <a:off x="4577936" y="3445778"/>
            <a:ext cx="2837089" cy="693964"/>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15875" lvl="1" indent="0" algn="ctr">
              <a:buNone/>
            </a:pPr>
            <a:r>
              <a:rPr lang="en-US" sz="36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Advising</a:t>
            </a:r>
          </a:p>
        </p:txBody>
      </p:sp>
      <p:sp>
        <p:nvSpPr>
          <p:cNvPr id="19" name="Subtitle 10">
            <a:extLst>
              <a:ext uri="{FF2B5EF4-FFF2-40B4-BE49-F238E27FC236}">
                <a16:creationId xmlns:a16="http://schemas.microsoft.com/office/drawing/2014/main" id="{376CCB6D-8FAF-44B9-A403-9890ECAB8089}"/>
              </a:ext>
            </a:extLst>
          </p:cNvPr>
          <p:cNvSpPr txBox="1">
            <a:spLocks/>
          </p:cNvSpPr>
          <p:nvPr/>
        </p:nvSpPr>
        <p:spPr>
          <a:xfrm>
            <a:off x="7831402" y="3445778"/>
            <a:ext cx="2837089" cy="693964"/>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15875" lvl="1" indent="0" algn="ctr">
              <a:buNone/>
            </a:pPr>
            <a:r>
              <a:rPr lang="en-US" sz="36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Access</a:t>
            </a:r>
          </a:p>
        </p:txBody>
      </p:sp>
      <p:sp>
        <p:nvSpPr>
          <p:cNvPr id="21" name="Subtitle 10">
            <a:extLst>
              <a:ext uri="{FF2B5EF4-FFF2-40B4-BE49-F238E27FC236}">
                <a16:creationId xmlns:a16="http://schemas.microsoft.com/office/drawing/2014/main" id="{E1B0E3A8-FB36-4553-9227-F206214CC128}"/>
              </a:ext>
            </a:extLst>
          </p:cNvPr>
          <p:cNvSpPr txBox="1">
            <a:spLocks/>
          </p:cNvSpPr>
          <p:nvPr/>
        </p:nvSpPr>
        <p:spPr>
          <a:xfrm>
            <a:off x="1417134" y="4085767"/>
            <a:ext cx="2651760" cy="1199622"/>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15875" lvl="1" indent="0" algn="ctr">
              <a:buNone/>
            </a:pPr>
            <a:r>
              <a:rPr lang="en-US" sz="20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Scholarship to use toward college tuition</a:t>
            </a:r>
          </a:p>
        </p:txBody>
      </p:sp>
      <p:sp>
        <p:nvSpPr>
          <p:cNvPr id="23" name="Subtitle 10">
            <a:extLst>
              <a:ext uri="{FF2B5EF4-FFF2-40B4-BE49-F238E27FC236}">
                <a16:creationId xmlns:a16="http://schemas.microsoft.com/office/drawing/2014/main" id="{C2178C0B-E776-44DC-A4E2-F9F216E22051}"/>
              </a:ext>
            </a:extLst>
          </p:cNvPr>
          <p:cNvSpPr txBox="1">
            <a:spLocks/>
          </p:cNvSpPr>
          <p:nvPr/>
        </p:nvSpPr>
        <p:spPr>
          <a:xfrm>
            <a:off x="4670600" y="4085767"/>
            <a:ext cx="2651760" cy="1199622"/>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15875" lvl="1" indent="0" algn="ctr">
              <a:buNone/>
            </a:pPr>
            <a:r>
              <a:rPr lang="en-US" sz="20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Professional advisors</a:t>
            </a:r>
          </a:p>
        </p:txBody>
      </p:sp>
      <p:sp>
        <p:nvSpPr>
          <p:cNvPr id="25" name="Subtitle 10">
            <a:extLst>
              <a:ext uri="{FF2B5EF4-FFF2-40B4-BE49-F238E27FC236}">
                <a16:creationId xmlns:a16="http://schemas.microsoft.com/office/drawing/2014/main" id="{D1EA7BD9-AF06-4F82-83D2-32F20FE6AF33}"/>
              </a:ext>
            </a:extLst>
          </p:cNvPr>
          <p:cNvSpPr txBox="1">
            <a:spLocks/>
          </p:cNvSpPr>
          <p:nvPr/>
        </p:nvSpPr>
        <p:spPr>
          <a:xfrm>
            <a:off x="7924066" y="4085767"/>
            <a:ext cx="2651760" cy="1199622"/>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15875" lvl="1" indent="0" algn="ctr">
              <a:buNone/>
            </a:pPr>
            <a:r>
              <a:rPr lang="en-US" sz="20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College-to-Career</a:t>
            </a:r>
            <a:br>
              <a:rPr lang="en-US" sz="20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br>
            <a:r>
              <a:rPr lang="en-US" sz="20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opportunities  </a:t>
            </a:r>
          </a:p>
        </p:txBody>
      </p:sp>
      <p:grpSp>
        <p:nvGrpSpPr>
          <p:cNvPr id="27" name="Group 26">
            <a:extLst>
              <a:ext uri="{FF2B5EF4-FFF2-40B4-BE49-F238E27FC236}">
                <a16:creationId xmlns:a16="http://schemas.microsoft.com/office/drawing/2014/main" id="{2B27F909-7271-42BF-85B8-4A3CBA6F5EC2}"/>
              </a:ext>
            </a:extLst>
          </p:cNvPr>
          <p:cNvGrpSpPr/>
          <p:nvPr/>
        </p:nvGrpSpPr>
        <p:grpSpPr>
          <a:xfrm>
            <a:off x="0" y="6442050"/>
            <a:ext cx="12192000" cy="366412"/>
            <a:chOff x="0" y="6442050"/>
            <a:chExt cx="12192000" cy="366412"/>
          </a:xfrm>
        </p:grpSpPr>
        <p:cxnSp>
          <p:nvCxnSpPr>
            <p:cNvPr id="28" name="Straight Connector 27">
              <a:extLst>
                <a:ext uri="{FF2B5EF4-FFF2-40B4-BE49-F238E27FC236}">
                  <a16:creationId xmlns:a16="http://schemas.microsoft.com/office/drawing/2014/main" id="{3F35BE20-4DB1-42F5-9FD2-4CAF2F3EEF0E}"/>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C60489C-C0F0-4AD6-9E92-3ED4F7706945}"/>
                </a:ext>
              </a:extLst>
            </p:cNvPr>
            <p:cNvSpPr txBox="1"/>
            <p:nvPr/>
          </p:nvSpPr>
          <p:spPr>
            <a:xfrm>
              <a:off x="9210534" y="6500685"/>
              <a:ext cx="2912977" cy="307777"/>
            </a:xfrm>
            <a:prstGeom prst="rect">
              <a:avLst/>
            </a:prstGeom>
            <a:noFill/>
            <a:ln>
              <a:noFill/>
            </a:ln>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grpSp>
      <p:grpSp>
        <p:nvGrpSpPr>
          <p:cNvPr id="53" name="Group 52">
            <a:extLst>
              <a:ext uri="{FF2B5EF4-FFF2-40B4-BE49-F238E27FC236}">
                <a16:creationId xmlns:a16="http://schemas.microsoft.com/office/drawing/2014/main" id="{B01848A0-FA38-46E2-A794-A6479023DD46}"/>
              </a:ext>
            </a:extLst>
          </p:cNvPr>
          <p:cNvGrpSpPr/>
          <p:nvPr/>
        </p:nvGrpSpPr>
        <p:grpSpPr>
          <a:xfrm>
            <a:off x="10109200" y="-1"/>
            <a:ext cx="1371600" cy="919289"/>
            <a:chOff x="10109200" y="-1"/>
            <a:chExt cx="1371600" cy="919289"/>
          </a:xfrm>
        </p:grpSpPr>
        <p:grpSp>
          <p:nvGrpSpPr>
            <p:cNvPr id="54" name="Group 53">
              <a:extLst>
                <a:ext uri="{FF2B5EF4-FFF2-40B4-BE49-F238E27FC236}">
                  <a16:creationId xmlns:a16="http://schemas.microsoft.com/office/drawing/2014/main" id="{722324C2-DE64-4700-8DE5-7F3EDB37DE8F}"/>
                </a:ext>
              </a:extLst>
            </p:cNvPr>
            <p:cNvGrpSpPr/>
            <p:nvPr/>
          </p:nvGrpSpPr>
          <p:grpSpPr>
            <a:xfrm>
              <a:off x="10109200" y="-1"/>
              <a:ext cx="1371600" cy="919289"/>
              <a:chOff x="4631866" y="4511011"/>
              <a:chExt cx="2537460" cy="1658564"/>
            </a:xfrm>
          </p:grpSpPr>
          <p:grpSp>
            <p:nvGrpSpPr>
              <p:cNvPr id="57" name="Group 56">
                <a:extLst>
                  <a:ext uri="{FF2B5EF4-FFF2-40B4-BE49-F238E27FC236}">
                    <a16:creationId xmlns:a16="http://schemas.microsoft.com/office/drawing/2014/main" id="{2FE15AA2-B578-47E3-801B-77AD7F50C029}"/>
                  </a:ext>
                </a:extLst>
              </p:cNvPr>
              <p:cNvGrpSpPr/>
              <p:nvPr/>
            </p:nvGrpSpPr>
            <p:grpSpPr>
              <a:xfrm>
                <a:off x="4631866" y="4511011"/>
                <a:ext cx="2537460" cy="1649743"/>
                <a:chOff x="4640580" y="4511011"/>
                <a:chExt cx="2537460" cy="1649743"/>
              </a:xfrm>
            </p:grpSpPr>
            <p:sp>
              <p:nvSpPr>
                <p:cNvPr id="59" name="Oval 58">
                  <a:extLst>
                    <a:ext uri="{FF2B5EF4-FFF2-40B4-BE49-F238E27FC236}">
                      <a16:creationId xmlns:a16="http://schemas.microsoft.com/office/drawing/2014/main" id="{88946BFD-F8B0-490A-930F-18CC24E62C80}"/>
                    </a:ext>
                  </a:extLst>
                </p:cNvPr>
                <p:cNvSpPr/>
                <p:nvPr/>
              </p:nvSpPr>
              <p:spPr>
                <a:xfrm>
                  <a:off x="5177790" y="4697714"/>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lowchart: Process 59">
                  <a:extLst>
                    <a:ext uri="{FF2B5EF4-FFF2-40B4-BE49-F238E27FC236}">
                      <a16:creationId xmlns:a16="http://schemas.microsoft.com/office/drawing/2014/main" id="{52B9E130-FC02-411E-8B84-AA09A04EA55A}"/>
                    </a:ext>
                  </a:extLst>
                </p:cNvPr>
                <p:cNvSpPr/>
                <p:nvPr/>
              </p:nvSpPr>
              <p:spPr>
                <a:xfrm>
                  <a:off x="4640580" y="4511011"/>
                  <a:ext cx="2537460" cy="127256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a:extLst>
                  <a:ext uri="{FF2B5EF4-FFF2-40B4-BE49-F238E27FC236}">
                    <a16:creationId xmlns:a16="http://schemas.microsoft.com/office/drawing/2014/main" id="{34E3BA4C-DD12-48ED-8C1A-B0209597D7F1}"/>
                  </a:ext>
                </a:extLst>
              </p:cNvPr>
              <p:cNvSpPr/>
              <p:nvPr/>
            </p:nvSpPr>
            <p:spPr>
              <a:xfrm>
                <a:off x="5171840" y="4767293"/>
                <a:ext cx="1437894" cy="1402282"/>
              </a:xfrm>
              <a:prstGeom prst="ellipse">
                <a:avLst/>
              </a:prstGeom>
              <a:noFill/>
              <a:ln w="1905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D515E377-8749-45B9-8D33-068DE503F1F4}"/>
                </a:ext>
              </a:extLst>
            </p:cNvPr>
            <p:cNvSpPr txBox="1"/>
            <p:nvPr/>
          </p:nvSpPr>
          <p:spPr>
            <a:xfrm>
              <a:off x="10596701" y="222454"/>
              <a:ext cx="391297" cy="523220"/>
            </a:xfrm>
            <a:prstGeom prst="rect">
              <a:avLst/>
            </a:prstGeom>
            <a:noFill/>
          </p:spPr>
          <p:txBody>
            <a:bodyPr wrap="square" rtlCol="0">
              <a:spAutoFit/>
            </a:bodyPr>
            <a:lstStyle/>
            <a:p>
              <a:pPr algn="ctr"/>
              <a:r>
                <a:rPr lang="en-US" sz="2800" dirty="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2</a:t>
              </a:r>
            </a:p>
          </p:txBody>
        </p:sp>
        <p:sp>
          <p:nvSpPr>
            <p:cNvPr id="56" name="TextBox 55">
              <a:extLst>
                <a:ext uri="{FF2B5EF4-FFF2-40B4-BE49-F238E27FC236}">
                  <a16:creationId xmlns:a16="http://schemas.microsoft.com/office/drawing/2014/main" id="{2DFE0955-6120-419D-9E51-51914419D95D}"/>
                </a:ext>
              </a:extLst>
            </p:cNvPr>
            <p:cNvSpPr txBox="1"/>
            <p:nvPr/>
          </p:nvSpPr>
          <p:spPr>
            <a:xfrm>
              <a:off x="10594050" y="696787"/>
              <a:ext cx="391297" cy="215444"/>
            </a:xfrm>
            <a:prstGeom prst="rect">
              <a:avLst/>
            </a:prstGeom>
            <a:noFill/>
            <a:ln>
              <a:noFill/>
            </a:ln>
          </p:spPr>
          <p:txBody>
            <a:bodyPr wrap="square" rtlCol="0">
              <a:spAutoFit/>
            </a:bodyPr>
            <a:lstStyle/>
            <a:p>
              <a:pPr algn="ctr"/>
              <a:r>
                <a:rPr lang="en-US" sz="8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5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pic>
        <p:nvPicPr>
          <p:cNvPr id="61" name="Picture 60">
            <a:extLst>
              <a:ext uri="{FF2B5EF4-FFF2-40B4-BE49-F238E27FC236}">
                <a16:creationId xmlns:a16="http://schemas.microsoft.com/office/drawing/2014/main" id="{62AA06C3-846F-40B3-BB61-E5F67BD8E979}"/>
              </a:ext>
            </a:extLst>
          </p:cNvPr>
          <p:cNvPicPr>
            <a:picLocks noChangeAspect="1"/>
          </p:cNvPicPr>
          <p:nvPr/>
        </p:nvPicPr>
        <p:blipFill>
          <a:blip r:embed="rId9"/>
          <a:stretch>
            <a:fillRect/>
          </a:stretch>
        </p:blipFill>
        <p:spPr>
          <a:xfrm>
            <a:off x="11257682" y="49538"/>
            <a:ext cx="875447" cy="947798"/>
          </a:xfrm>
          <a:prstGeom prst="rect">
            <a:avLst/>
          </a:prstGeom>
        </p:spPr>
      </p:pic>
    </p:spTree>
    <p:extLst>
      <p:ext uri="{BB962C8B-B14F-4D97-AF65-F5344CB8AC3E}">
        <p14:creationId xmlns:p14="http://schemas.microsoft.com/office/powerpoint/2010/main" val="2867032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What is Wallin Education Partners?</a:t>
            </a:r>
            <a:endParaRPr lang="en-US" sz="20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endParaRP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35" name="Subtitle 10">
            <a:extLst>
              <a:ext uri="{FF2B5EF4-FFF2-40B4-BE49-F238E27FC236}">
                <a16:creationId xmlns:a16="http://schemas.microsoft.com/office/drawing/2014/main" id="{DA74672C-8E8F-4199-86D0-F829553B81D5}"/>
              </a:ext>
            </a:extLst>
          </p:cNvPr>
          <p:cNvSpPr txBox="1">
            <a:spLocks/>
          </p:cNvSpPr>
          <p:nvPr/>
        </p:nvSpPr>
        <p:spPr>
          <a:xfrm>
            <a:off x="4577936" y="3493395"/>
            <a:ext cx="2837089" cy="693964"/>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15875" lvl="1" indent="0" algn="ctr">
              <a:buNone/>
            </a:pPr>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Retention</a:t>
            </a:r>
          </a:p>
        </p:txBody>
      </p:sp>
      <p:sp>
        <p:nvSpPr>
          <p:cNvPr id="41" name="Subtitle 10">
            <a:extLst>
              <a:ext uri="{FF2B5EF4-FFF2-40B4-BE49-F238E27FC236}">
                <a16:creationId xmlns:a16="http://schemas.microsoft.com/office/drawing/2014/main" id="{DC50C470-CD03-4F97-9ABB-3BBE2C3DB7B4}"/>
              </a:ext>
            </a:extLst>
          </p:cNvPr>
          <p:cNvSpPr txBox="1">
            <a:spLocks/>
          </p:cNvSpPr>
          <p:nvPr/>
        </p:nvSpPr>
        <p:spPr>
          <a:xfrm>
            <a:off x="4703445" y="4299602"/>
            <a:ext cx="2651760" cy="1676325"/>
          </a:xfrm>
          <a:prstGeom prst="rect">
            <a:avLst/>
          </a:prstGeom>
          <a:effectLst/>
        </p:spPr>
        <p:txBody>
          <a:bodyPr vert="horz" lIns="91440" tIns="45720" rIns="91440" bIns="45720" rtlCol="0" anchor="t">
            <a:normAutofit fontScale="85000" lnSpcReduction="2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384175" algn="ctr">
              <a:spcBef>
                <a:spcPts val="600"/>
              </a:spcBef>
              <a:buNone/>
            </a:pPr>
            <a:r>
              <a:rPr lang="en-US" sz="5700" b="1"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&gt;90% </a:t>
            </a:r>
            <a:br>
              <a:rPr lang="en-US" sz="2600" dirty="0">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br>
            <a:r>
              <a:rPr lang="en-US" sz="24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retention compared to our college partner average of  54%</a:t>
            </a:r>
            <a:endParaRPr lang="en-US" sz="26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endParaRPr>
          </a:p>
        </p:txBody>
      </p:sp>
      <p:sp>
        <p:nvSpPr>
          <p:cNvPr id="34" name="Oval 33">
            <a:extLst>
              <a:ext uri="{FF2B5EF4-FFF2-40B4-BE49-F238E27FC236}">
                <a16:creationId xmlns:a16="http://schemas.microsoft.com/office/drawing/2014/main" id="{444BA34E-94C1-4EC4-9E26-AC92F9562E41}"/>
              </a:ext>
            </a:extLst>
          </p:cNvPr>
          <p:cNvSpPr/>
          <p:nvPr/>
        </p:nvSpPr>
        <p:spPr>
          <a:xfrm>
            <a:off x="5082080" y="1489981"/>
            <a:ext cx="1828800" cy="1828800"/>
          </a:xfrm>
          <a:prstGeom prst="ellipse">
            <a:avLst/>
          </a:prstGeom>
          <a:noFill/>
          <a:ln w="38100">
            <a:solidFill>
              <a:srgbClr val="5E9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Arrow circle outline">
            <a:extLst>
              <a:ext uri="{FF2B5EF4-FFF2-40B4-BE49-F238E27FC236}">
                <a16:creationId xmlns:a16="http://schemas.microsoft.com/office/drawing/2014/main" id="{E9F5BFDF-19A7-4D24-BC12-F94477AAB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0680" y="1718581"/>
            <a:ext cx="1371600" cy="1371600"/>
          </a:xfrm>
          <a:prstGeom prst="rect">
            <a:avLst/>
          </a:prstGeom>
        </p:spPr>
      </p:pic>
      <p:grpSp>
        <p:nvGrpSpPr>
          <p:cNvPr id="36" name="Group 35">
            <a:extLst>
              <a:ext uri="{FF2B5EF4-FFF2-40B4-BE49-F238E27FC236}">
                <a16:creationId xmlns:a16="http://schemas.microsoft.com/office/drawing/2014/main" id="{38991655-73E0-4132-87F7-A215562F02C7}"/>
              </a:ext>
            </a:extLst>
          </p:cNvPr>
          <p:cNvGrpSpPr/>
          <p:nvPr/>
        </p:nvGrpSpPr>
        <p:grpSpPr>
          <a:xfrm>
            <a:off x="10109200" y="-1"/>
            <a:ext cx="1371600" cy="919289"/>
            <a:chOff x="10109200" y="-1"/>
            <a:chExt cx="1371600" cy="919289"/>
          </a:xfrm>
        </p:grpSpPr>
        <p:grpSp>
          <p:nvGrpSpPr>
            <p:cNvPr id="37" name="Group 36">
              <a:extLst>
                <a:ext uri="{FF2B5EF4-FFF2-40B4-BE49-F238E27FC236}">
                  <a16:creationId xmlns:a16="http://schemas.microsoft.com/office/drawing/2014/main" id="{C83C1119-2B62-44EB-BAD9-603E85CEC3C4}"/>
                </a:ext>
              </a:extLst>
            </p:cNvPr>
            <p:cNvGrpSpPr/>
            <p:nvPr/>
          </p:nvGrpSpPr>
          <p:grpSpPr>
            <a:xfrm>
              <a:off x="10109200" y="-1"/>
              <a:ext cx="1371600" cy="919289"/>
              <a:chOff x="4631866" y="4511011"/>
              <a:chExt cx="2537460" cy="1658564"/>
            </a:xfrm>
          </p:grpSpPr>
          <p:grpSp>
            <p:nvGrpSpPr>
              <p:cNvPr id="40" name="Group 39">
                <a:extLst>
                  <a:ext uri="{FF2B5EF4-FFF2-40B4-BE49-F238E27FC236}">
                    <a16:creationId xmlns:a16="http://schemas.microsoft.com/office/drawing/2014/main" id="{DE2455CA-986B-4779-861E-F44E1D565C73}"/>
                  </a:ext>
                </a:extLst>
              </p:cNvPr>
              <p:cNvGrpSpPr/>
              <p:nvPr/>
            </p:nvGrpSpPr>
            <p:grpSpPr>
              <a:xfrm>
                <a:off x="4631866" y="4511011"/>
                <a:ext cx="2537460" cy="1649743"/>
                <a:chOff x="4640580" y="4511011"/>
                <a:chExt cx="2537460" cy="1649743"/>
              </a:xfrm>
            </p:grpSpPr>
            <p:sp>
              <p:nvSpPr>
                <p:cNvPr id="43" name="Oval 42">
                  <a:extLst>
                    <a:ext uri="{FF2B5EF4-FFF2-40B4-BE49-F238E27FC236}">
                      <a16:creationId xmlns:a16="http://schemas.microsoft.com/office/drawing/2014/main" id="{19EBB2CA-D203-43AC-87EA-E4FF8D236328}"/>
                    </a:ext>
                  </a:extLst>
                </p:cNvPr>
                <p:cNvSpPr/>
                <p:nvPr/>
              </p:nvSpPr>
              <p:spPr>
                <a:xfrm>
                  <a:off x="5177790" y="4697714"/>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Process 43">
                  <a:extLst>
                    <a:ext uri="{FF2B5EF4-FFF2-40B4-BE49-F238E27FC236}">
                      <a16:creationId xmlns:a16="http://schemas.microsoft.com/office/drawing/2014/main" id="{C7043068-60E3-4272-AB8B-1A912BE835C2}"/>
                    </a:ext>
                  </a:extLst>
                </p:cNvPr>
                <p:cNvSpPr/>
                <p:nvPr/>
              </p:nvSpPr>
              <p:spPr>
                <a:xfrm>
                  <a:off x="4640580" y="4511011"/>
                  <a:ext cx="2537460" cy="127256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6CBE3244-0314-4FAC-ADB5-C46096B7D87F}"/>
                  </a:ext>
                </a:extLst>
              </p:cNvPr>
              <p:cNvSpPr/>
              <p:nvPr/>
            </p:nvSpPr>
            <p:spPr>
              <a:xfrm>
                <a:off x="5171840" y="4767293"/>
                <a:ext cx="1437894" cy="1402282"/>
              </a:xfrm>
              <a:prstGeom prst="ellipse">
                <a:avLst/>
              </a:prstGeom>
              <a:noFill/>
              <a:ln w="1905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94D3E4AE-C77D-441F-8EA4-427CCAC1E9F5}"/>
                </a:ext>
              </a:extLst>
            </p:cNvPr>
            <p:cNvSpPr txBox="1"/>
            <p:nvPr/>
          </p:nvSpPr>
          <p:spPr>
            <a:xfrm>
              <a:off x="10596701" y="222454"/>
              <a:ext cx="391297" cy="523220"/>
            </a:xfrm>
            <a:prstGeom prst="rect">
              <a:avLst/>
            </a:prstGeom>
            <a:noFill/>
          </p:spPr>
          <p:txBody>
            <a:bodyPr wrap="square" rtlCol="0">
              <a:spAutoFit/>
            </a:bodyPr>
            <a:lstStyle/>
            <a:p>
              <a:pPr algn="ctr"/>
              <a:r>
                <a:rPr lang="en-US" sz="2800" dirty="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2</a:t>
              </a:r>
            </a:p>
          </p:txBody>
        </p:sp>
        <p:sp>
          <p:nvSpPr>
            <p:cNvPr id="39" name="TextBox 38">
              <a:extLst>
                <a:ext uri="{FF2B5EF4-FFF2-40B4-BE49-F238E27FC236}">
                  <a16:creationId xmlns:a16="http://schemas.microsoft.com/office/drawing/2014/main" id="{2EE1E260-0583-4F76-AE1C-D24436930BF5}"/>
                </a:ext>
              </a:extLst>
            </p:cNvPr>
            <p:cNvSpPr txBox="1"/>
            <p:nvPr/>
          </p:nvSpPr>
          <p:spPr>
            <a:xfrm>
              <a:off x="10594050" y="696787"/>
              <a:ext cx="391297" cy="215444"/>
            </a:xfrm>
            <a:prstGeom prst="rect">
              <a:avLst/>
            </a:prstGeom>
            <a:noFill/>
            <a:ln>
              <a:noFill/>
            </a:ln>
          </p:spPr>
          <p:txBody>
            <a:bodyPr wrap="square" rtlCol="0">
              <a:spAutoFit/>
            </a:bodyPr>
            <a:lstStyle/>
            <a:p>
              <a:pPr algn="ctr"/>
              <a:r>
                <a:rPr lang="en-US" sz="8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5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pic>
        <p:nvPicPr>
          <p:cNvPr id="45" name="Picture 44">
            <a:extLst>
              <a:ext uri="{FF2B5EF4-FFF2-40B4-BE49-F238E27FC236}">
                <a16:creationId xmlns:a16="http://schemas.microsoft.com/office/drawing/2014/main" id="{2D6CADC3-35C5-413E-BCBD-35D254104D0F}"/>
              </a:ext>
            </a:extLst>
          </p:cNvPr>
          <p:cNvPicPr>
            <a:picLocks noChangeAspect="1"/>
          </p:cNvPicPr>
          <p:nvPr/>
        </p:nvPicPr>
        <p:blipFill>
          <a:blip r:embed="rId5"/>
          <a:stretch>
            <a:fillRect/>
          </a:stretch>
        </p:blipFill>
        <p:spPr>
          <a:xfrm>
            <a:off x="11257682" y="49538"/>
            <a:ext cx="875447" cy="947798"/>
          </a:xfrm>
          <a:prstGeom prst="rect">
            <a:avLst/>
          </a:prstGeom>
        </p:spPr>
      </p:pic>
      <p:grpSp>
        <p:nvGrpSpPr>
          <p:cNvPr id="46" name="Group 45">
            <a:extLst>
              <a:ext uri="{FF2B5EF4-FFF2-40B4-BE49-F238E27FC236}">
                <a16:creationId xmlns:a16="http://schemas.microsoft.com/office/drawing/2014/main" id="{5CB8A8F7-415B-4C7E-BC27-39642DC0F4E4}"/>
              </a:ext>
            </a:extLst>
          </p:cNvPr>
          <p:cNvGrpSpPr/>
          <p:nvPr/>
        </p:nvGrpSpPr>
        <p:grpSpPr>
          <a:xfrm>
            <a:off x="0" y="6442050"/>
            <a:ext cx="12192000" cy="366412"/>
            <a:chOff x="0" y="6442050"/>
            <a:chExt cx="12192000" cy="366412"/>
          </a:xfrm>
        </p:grpSpPr>
        <p:cxnSp>
          <p:nvCxnSpPr>
            <p:cNvPr id="47" name="Straight Connector 46">
              <a:extLst>
                <a:ext uri="{FF2B5EF4-FFF2-40B4-BE49-F238E27FC236}">
                  <a16:creationId xmlns:a16="http://schemas.microsoft.com/office/drawing/2014/main" id="{0372EC6B-67E3-4928-BB11-8B7FF77E159D}"/>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BF0DEE9-E71F-485C-A9E5-DBDA9B89DAA3}"/>
                </a:ext>
              </a:extLst>
            </p:cNvPr>
            <p:cNvSpPr txBox="1"/>
            <p:nvPr/>
          </p:nvSpPr>
          <p:spPr>
            <a:xfrm>
              <a:off x="9210534" y="6500685"/>
              <a:ext cx="2912977" cy="307777"/>
            </a:xfrm>
            <a:prstGeom prst="rect">
              <a:avLst/>
            </a:prstGeom>
            <a:noFill/>
            <a:ln>
              <a:noFill/>
            </a:ln>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grpSp>
    </p:spTree>
    <p:extLst>
      <p:ext uri="{BB962C8B-B14F-4D97-AF65-F5344CB8AC3E}">
        <p14:creationId xmlns:p14="http://schemas.microsoft.com/office/powerpoint/2010/main" val="2579461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4A58A33D-55A1-492E-BDDD-FEF18DAA9A3E}"/>
              </a:ext>
            </a:extLst>
          </p:cNvPr>
          <p:cNvSpPr/>
          <p:nvPr/>
        </p:nvSpPr>
        <p:spPr>
          <a:xfrm rot="5400000">
            <a:off x="5052058" y="-2724870"/>
            <a:ext cx="690884" cy="10795000"/>
          </a:xfrm>
          <a:prstGeom prst="round2SameRect">
            <a:avLst>
              <a:gd name="adj1" fmla="val 39216"/>
              <a:gd name="adj2" fmla="val 0"/>
            </a:avLst>
          </a:prstGeom>
          <a:solidFill>
            <a:srgbClr val="5E9740"/>
          </a:solidFill>
          <a:ln>
            <a:solidFill>
              <a:srgbClr val="5E9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B"/>
              </a:solidFill>
            </a:endParaRPr>
          </a:p>
        </p:txBody>
      </p:sp>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Agenda</a:t>
            </a: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8628D5D-E00D-44DD-8A35-01B6A6E1D386}"/>
              </a:ext>
            </a:extLst>
          </p:cNvPr>
          <p:cNvSpPr txBox="1"/>
          <p:nvPr/>
        </p:nvSpPr>
        <p:spPr>
          <a:xfrm>
            <a:off x="908917" y="1466072"/>
            <a:ext cx="10348765" cy="3673763"/>
          </a:xfrm>
          <a:prstGeom prst="rect">
            <a:avLst/>
          </a:prstGeom>
          <a:noFill/>
        </p:spPr>
        <p:txBody>
          <a:bodyPr wrap="square" rtlCol="0">
            <a:spAutoFit/>
          </a:bodyPr>
          <a:lstStyle/>
          <a:p>
            <a:pPr marL="342900" indent="-342900">
              <a:lnSpc>
                <a:spcPct val="200000"/>
              </a:lnSpc>
              <a:buFont typeface="Courier New" panose="02070309020205020404" pitchFamily="49" charset="0"/>
              <a:buChar char="o"/>
            </a:pPr>
            <a:r>
              <a:rPr lang="en-US" sz="2400"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Brief Intro</a:t>
            </a:r>
            <a:r>
              <a:rPr lang="en-US" sz="24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	</a:t>
            </a:r>
            <a:r>
              <a:rPr lang="en-US" sz="2400" dirty="0">
                <a:solidFill>
                  <a:schemeClr val="tx1">
                    <a:lumMod val="65000"/>
                    <a:lumOff val="35000"/>
                  </a:schemeClr>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4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What is Wallin? </a:t>
            </a:r>
            <a:r>
              <a:rPr lang="en-US" sz="2400" dirty="0">
                <a:solidFill>
                  <a:schemeClr val="bg1"/>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 </a:t>
            </a:r>
          </a:p>
          <a:p>
            <a:pPr marL="342900" indent="-342900">
              <a:lnSpc>
                <a:spcPct val="200000"/>
              </a:lnSpc>
              <a:buFont typeface="Courier New" panose="02070309020205020404" pitchFamily="49" charset="0"/>
              <a:buChar char="o"/>
            </a:pPr>
            <a:r>
              <a:rPr lang="en-US" sz="2400" b="1" dirty="0">
                <a:solidFill>
                  <a:schemeClr val="bg1"/>
                </a:solidFill>
                <a:latin typeface="Montserrat SemiBold" panose="00000700000000000000" pitchFamily="50" charset="0"/>
                <a:ea typeface="Microsoft GothicNeo" panose="020B0500000101010101" pitchFamily="34" charset="-127"/>
                <a:cs typeface="Microsoft GothicNeo" panose="020B0500000101010101" pitchFamily="34" charset="-127"/>
              </a:rPr>
              <a:t>Eligibility</a:t>
            </a:r>
            <a:r>
              <a:rPr lang="en-US" sz="2400" dirty="0">
                <a:solidFill>
                  <a:schemeClr val="bg1"/>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400" dirty="0">
                <a:solidFill>
                  <a:schemeClr val="bg1"/>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Who can apply? </a:t>
            </a:r>
          </a:p>
          <a:p>
            <a:pPr marL="342900" indent="-342900">
              <a:lnSpc>
                <a:spcPct val="200000"/>
              </a:lnSpc>
              <a:buFont typeface="Courier New" panose="02070309020205020404" pitchFamily="49" charset="0"/>
              <a:buChar char="o"/>
            </a:pPr>
            <a:r>
              <a:rPr lang="en-US" sz="2400"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Application Experience</a:t>
            </a:r>
            <a:r>
              <a:rPr lang="en-US" sz="2400" dirty="0">
                <a:solidFill>
                  <a:srgbClr val="014F5B"/>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4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What’s the application like?</a:t>
            </a:r>
          </a:p>
          <a:p>
            <a:pPr marL="342900" indent="-342900">
              <a:lnSpc>
                <a:spcPct val="200000"/>
              </a:lnSpc>
              <a:buFont typeface="Courier New" panose="02070309020205020404" pitchFamily="49" charset="0"/>
              <a:buChar char="o"/>
            </a:pPr>
            <a:r>
              <a:rPr lang="en-US" sz="2400"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Questions</a:t>
            </a:r>
            <a:r>
              <a:rPr lang="en-US" sz="2400" dirty="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 </a:t>
            </a:r>
          </a:p>
          <a:p>
            <a:pPr marL="342900" indent="-342900">
              <a:lnSpc>
                <a:spcPct val="200000"/>
              </a:lnSpc>
              <a:buFont typeface="Courier New" panose="02070309020205020404" pitchFamily="49" charset="0"/>
              <a:buChar char="o"/>
            </a:pPr>
            <a:endParaRPr lang="en-US" sz="2400" dirty="0">
              <a:solidFill>
                <a:srgbClr val="00A999"/>
              </a:solidFill>
              <a:latin typeface="Microsoft GothicNeo" panose="020B0500000101010101" pitchFamily="34" charset="-127"/>
              <a:ea typeface="Microsoft GothicNeo" panose="020B0500000101010101" pitchFamily="34" charset="-127"/>
              <a:cs typeface="Microsoft GothicNeo" panose="020B0500000101010101" pitchFamily="34" charset="-127"/>
            </a:endParaRPr>
          </a:p>
        </p:txBody>
      </p:sp>
      <p:cxnSp>
        <p:nvCxnSpPr>
          <p:cNvPr id="11" name="Straight Connector 10">
            <a:extLst>
              <a:ext uri="{FF2B5EF4-FFF2-40B4-BE49-F238E27FC236}">
                <a16:creationId xmlns:a16="http://schemas.microsoft.com/office/drawing/2014/main" id="{D8157650-C415-4503-96AB-05F825799582}"/>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0BFAAF-ABDE-4A28-A468-C422452FF935}"/>
              </a:ext>
            </a:extLst>
          </p:cNvPr>
          <p:cNvSpPr txBox="1"/>
          <p:nvPr/>
        </p:nvSpPr>
        <p:spPr>
          <a:xfrm>
            <a:off x="9210534" y="6500685"/>
            <a:ext cx="2912977"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spTree>
    <p:extLst>
      <p:ext uri="{BB962C8B-B14F-4D97-AF65-F5344CB8AC3E}">
        <p14:creationId xmlns:p14="http://schemas.microsoft.com/office/powerpoint/2010/main" val="873161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Who Can Apply?</a:t>
            </a: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B0F98F-93E9-4A6A-9E24-29D4A6C17D00}"/>
              </a:ext>
            </a:extLst>
          </p:cNvPr>
          <p:cNvSpPr txBox="1"/>
          <p:nvPr/>
        </p:nvSpPr>
        <p:spPr>
          <a:xfrm>
            <a:off x="403225" y="1410904"/>
            <a:ext cx="11729904" cy="1815882"/>
          </a:xfrm>
          <a:prstGeom prst="rect">
            <a:avLst/>
          </a:prstGeom>
          <a:noFill/>
        </p:spPr>
        <p:txBody>
          <a:bodyPr wrap="square">
            <a:spAutoFit/>
          </a:bodyPr>
          <a:lstStyle/>
          <a:p>
            <a:pPr marL="342900" indent="-342900">
              <a:buFont typeface="Courier New" panose="02070309020205020404" pitchFamily="49" charset="0"/>
              <a:buChar char="o"/>
            </a:pPr>
            <a:r>
              <a:rPr lang="en-US" sz="2400" b="1" dirty="0">
                <a:solidFill>
                  <a:schemeClr val="tx1">
                    <a:lumMod val="65000"/>
                    <a:lumOff val="35000"/>
                  </a:schemeClr>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200" b="1"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Graduating seniors </a:t>
            </a: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(class of 2024) who attend  a partner high school</a:t>
            </a:r>
          </a:p>
          <a:p>
            <a:pPr marL="342900" indent="-342900">
              <a:buFont typeface="Courier New" panose="02070309020205020404" pitchFamily="49" charset="0"/>
              <a:buChar char="o"/>
            </a:pPr>
            <a:r>
              <a:rPr lang="en-US" sz="2200" dirty="0">
                <a:latin typeface="Montserrat Light" panose="00000400000000000000" pitchFamily="50" charset="0"/>
                <a:ea typeface="Microsoft GothicNeo Light" panose="020B0300000101010101" pitchFamily="34" charset="-127"/>
                <a:cs typeface="Microsoft GothicNeo Light" panose="020B0300000101010101" pitchFamily="34" charset="-127"/>
              </a:rPr>
              <a:t> </a:t>
            </a: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Students with a </a:t>
            </a:r>
            <a:r>
              <a:rPr lang="en-US" sz="2200" dirty="0">
                <a:solidFill>
                  <a:srgbClr val="014F5B"/>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minimum</a:t>
            </a:r>
            <a:r>
              <a:rPr lang="en-US" sz="2200"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rPr>
              <a:t> </a:t>
            </a:r>
            <a:r>
              <a:rPr lang="en-US" sz="2200" b="1"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2.0 GPA </a:t>
            </a: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(unweighted)</a:t>
            </a:r>
          </a:p>
          <a:p>
            <a:pPr marL="342900" indent="-342900">
              <a:buFont typeface="Courier New" panose="02070309020205020404" pitchFamily="49" charset="0"/>
              <a:buChar char="o"/>
            </a:pPr>
            <a:r>
              <a:rPr lang="en-US" sz="2200" dirty="0">
                <a:latin typeface="Montserrat Light" panose="00000400000000000000" pitchFamily="50" charset="0"/>
                <a:ea typeface="Microsoft GothicNeo Light" panose="020B0300000101010101" pitchFamily="34" charset="-127"/>
                <a:cs typeface="Microsoft GothicNeo Light" panose="020B0300000101010101" pitchFamily="34" charset="-127"/>
              </a:rPr>
              <a:t> </a:t>
            </a: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Students who demonstrate </a:t>
            </a:r>
            <a:r>
              <a:rPr lang="en-US" sz="2200" b="1"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financial need</a:t>
            </a:r>
            <a:r>
              <a:rPr lang="en-US" sz="2200"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 </a:t>
            </a:r>
            <a:endPar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endParaRPr>
          </a:p>
          <a:p>
            <a:pPr marL="342900" indent="-342900">
              <a:buFont typeface="Courier New" panose="02070309020205020404" pitchFamily="49" charset="0"/>
              <a:buChar char="o"/>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 Students who plan to </a:t>
            </a:r>
            <a:r>
              <a:rPr lang="en-US" sz="2200" b="1" dirty="0">
                <a:solidFill>
                  <a:srgbClr val="014F5B"/>
                </a:solidFill>
                <a:latin typeface="Montserrat SemiBold" panose="00000700000000000000" pitchFamily="50" charset="0"/>
                <a:ea typeface="Microsoft GothicNeo" panose="020B0500000101010101" pitchFamily="34" charset="-127"/>
                <a:cs typeface="Microsoft GothicNeo" panose="020B0500000101010101" pitchFamily="34" charset="-127"/>
              </a:rPr>
              <a:t>start college full-time in Fall 2024</a:t>
            </a:r>
            <a:r>
              <a:rPr lang="en-US" sz="2200" dirty="0">
                <a:solidFill>
                  <a:srgbClr val="00A999"/>
                </a:solidFill>
                <a:latin typeface="Montserrat SemiBold" panose="00000700000000000000" pitchFamily="50" charset="0"/>
                <a:ea typeface="Microsoft GothicNeo" panose="020B0500000101010101" pitchFamily="34" charset="-127"/>
                <a:cs typeface="Microsoft GothicNeo" panose="020B0500000101010101" pitchFamily="34" charset="-127"/>
              </a:rPr>
              <a:t> </a:t>
            </a: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at a partner 2-year    </a:t>
            </a:r>
          </a:p>
          <a:p>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      college.</a:t>
            </a:r>
          </a:p>
        </p:txBody>
      </p:sp>
      <p:cxnSp>
        <p:nvCxnSpPr>
          <p:cNvPr id="21" name="Straight Connector 20">
            <a:extLst>
              <a:ext uri="{FF2B5EF4-FFF2-40B4-BE49-F238E27FC236}">
                <a16:creationId xmlns:a16="http://schemas.microsoft.com/office/drawing/2014/main" id="{FC0579CA-B5A6-4833-905E-14661FE527FD}"/>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2091671-12C8-4F5F-AD50-50BE8AD60B03}"/>
              </a:ext>
            </a:extLst>
          </p:cNvPr>
          <p:cNvSpPr txBox="1"/>
          <p:nvPr/>
        </p:nvSpPr>
        <p:spPr>
          <a:xfrm>
            <a:off x="9210534" y="6500685"/>
            <a:ext cx="2904962"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grpSp>
        <p:nvGrpSpPr>
          <p:cNvPr id="27" name="Group 26">
            <a:extLst>
              <a:ext uri="{FF2B5EF4-FFF2-40B4-BE49-F238E27FC236}">
                <a16:creationId xmlns:a16="http://schemas.microsoft.com/office/drawing/2014/main" id="{E8A43BDA-447A-484E-8E01-DFD727049A6B}"/>
              </a:ext>
            </a:extLst>
          </p:cNvPr>
          <p:cNvGrpSpPr/>
          <p:nvPr/>
        </p:nvGrpSpPr>
        <p:grpSpPr>
          <a:xfrm>
            <a:off x="10109200" y="-1"/>
            <a:ext cx="1371600" cy="919289"/>
            <a:chOff x="10109200" y="-1"/>
            <a:chExt cx="1371600" cy="919289"/>
          </a:xfrm>
        </p:grpSpPr>
        <p:grpSp>
          <p:nvGrpSpPr>
            <p:cNvPr id="28" name="Group 27">
              <a:extLst>
                <a:ext uri="{FF2B5EF4-FFF2-40B4-BE49-F238E27FC236}">
                  <a16:creationId xmlns:a16="http://schemas.microsoft.com/office/drawing/2014/main" id="{030067B4-2BFE-46E5-9CBD-418B81F22140}"/>
                </a:ext>
              </a:extLst>
            </p:cNvPr>
            <p:cNvGrpSpPr/>
            <p:nvPr/>
          </p:nvGrpSpPr>
          <p:grpSpPr>
            <a:xfrm>
              <a:off x="10109200" y="-1"/>
              <a:ext cx="1371600" cy="919289"/>
              <a:chOff x="4631866" y="4511011"/>
              <a:chExt cx="2537460" cy="1658564"/>
            </a:xfrm>
          </p:grpSpPr>
          <p:grpSp>
            <p:nvGrpSpPr>
              <p:cNvPr id="31" name="Group 30">
                <a:extLst>
                  <a:ext uri="{FF2B5EF4-FFF2-40B4-BE49-F238E27FC236}">
                    <a16:creationId xmlns:a16="http://schemas.microsoft.com/office/drawing/2014/main" id="{F36CF767-7952-422A-B0DA-8ADA82C3897D}"/>
                  </a:ext>
                </a:extLst>
              </p:cNvPr>
              <p:cNvGrpSpPr/>
              <p:nvPr/>
            </p:nvGrpSpPr>
            <p:grpSpPr>
              <a:xfrm>
                <a:off x="4631866" y="4511011"/>
                <a:ext cx="2537460" cy="1649743"/>
                <a:chOff x="4640580" y="4511011"/>
                <a:chExt cx="2537460" cy="1649743"/>
              </a:xfrm>
            </p:grpSpPr>
            <p:sp>
              <p:nvSpPr>
                <p:cNvPr id="33" name="Oval 32">
                  <a:extLst>
                    <a:ext uri="{FF2B5EF4-FFF2-40B4-BE49-F238E27FC236}">
                      <a16:creationId xmlns:a16="http://schemas.microsoft.com/office/drawing/2014/main" id="{992C41B6-62B2-4EDC-B10E-A85C1EBEED93}"/>
                    </a:ext>
                  </a:extLst>
                </p:cNvPr>
                <p:cNvSpPr/>
                <p:nvPr/>
              </p:nvSpPr>
              <p:spPr>
                <a:xfrm>
                  <a:off x="5177790" y="4697714"/>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Process 33">
                  <a:extLst>
                    <a:ext uri="{FF2B5EF4-FFF2-40B4-BE49-F238E27FC236}">
                      <a16:creationId xmlns:a16="http://schemas.microsoft.com/office/drawing/2014/main" id="{E0D77ABD-4B48-4CDB-BEA4-D23AAB768A17}"/>
                    </a:ext>
                  </a:extLst>
                </p:cNvPr>
                <p:cNvSpPr/>
                <p:nvPr/>
              </p:nvSpPr>
              <p:spPr>
                <a:xfrm>
                  <a:off x="4640580" y="4511011"/>
                  <a:ext cx="2537460" cy="127256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a:extLst>
                  <a:ext uri="{FF2B5EF4-FFF2-40B4-BE49-F238E27FC236}">
                    <a16:creationId xmlns:a16="http://schemas.microsoft.com/office/drawing/2014/main" id="{2367D7C9-C164-4C98-AD1F-58D871D8D9F3}"/>
                  </a:ext>
                </a:extLst>
              </p:cNvPr>
              <p:cNvSpPr/>
              <p:nvPr/>
            </p:nvSpPr>
            <p:spPr>
              <a:xfrm>
                <a:off x="5171840" y="4767293"/>
                <a:ext cx="1437894" cy="1402282"/>
              </a:xfrm>
              <a:prstGeom prst="ellipse">
                <a:avLst/>
              </a:prstGeom>
              <a:noFill/>
              <a:ln w="1905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B506BF2A-E14E-4A58-81BE-73A3F689DA9B}"/>
                </a:ext>
              </a:extLst>
            </p:cNvPr>
            <p:cNvSpPr txBox="1"/>
            <p:nvPr/>
          </p:nvSpPr>
          <p:spPr>
            <a:xfrm>
              <a:off x="10596701" y="222454"/>
              <a:ext cx="391297" cy="523220"/>
            </a:xfrm>
            <a:prstGeom prst="rect">
              <a:avLst/>
            </a:prstGeom>
            <a:noFill/>
          </p:spPr>
          <p:txBody>
            <a:bodyPr wrap="square" rtlCol="0">
              <a:spAutoFit/>
            </a:bodyPr>
            <a:lstStyle/>
            <a:p>
              <a:pPr algn="ctr"/>
              <a:r>
                <a:rPr lang="en-US" sz="2800" dirty="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2</a:t>
              </a:r>
            </a:p>
          </p:txBody>
        </p:sp>
        <p:sp>
          <p:nvSpPr>
            <p:cNvPr id="30" name="TextBox 29">
              <a:extLst>
                <a:ext uri="{FF2B5EF4-FFF2-40B4-BE49-F238E27FC236}">
                  <a16:creationId xmlns:a16="http://schemas.microsoft.com/office/drawing/2014/main" id="{149CB362-C345-4A78-91AD-9B7BB31A0617}"/>
                </a:ext>
              </a:extLst>
            </p:cNvPr>
            <p:cNvSpPr txBox="1"/>
            <p:nvPr/>
          </p:nvSpPr>
          <p:spPr>
            <a:xfrm>
              <a:off x="10594050" y="696787"/>
              <a:ext cx="391297" cy="215444"/>
            </a:xfrm>
            <a:prstGeom prst="rect">
              <a:avLst/>
            </a:prstGeom>
            <a:noFill/>
            <a:ln>
              <a:noFill/>
            </a:ln>
          </p:spPr>
          <p:txBody>
            <a:bodyPr wrap="square" rtlCol="0">
              <a:spAutoFit/>
            </a:bodyPr>
            <a:lstStyle/>
            <a:p>
              <a:pPr algn="ctr"/>
              <a:r>
                <a:rPr lang="en-US" sz="8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5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pic>
        <p:nvPicPr>
          <p:cNvPr id="35" name="Picture 34">
            <a:extLst>
              <a:ext uri="{FF2B5EF4-FFF2-40B4-BE49-F238E27FC236}">
                <a16:creationId xmlns:a16="http://schemas.microsoft.com/office/drawing/2014/main" id="{86177F7F-CA51-4D10-A4F4-01F0DD733F1F}"/>
              </a:ext>
            </a:extLst>
          </p:cNvPr>
          <p:cNvPicPr>
            <a:picLocks noChangeAspect="1"/>
          </p:cNvPicPr>
          <p:nvPr/>
        </p:nvPicPr>
        <p:blipFill>
          <a:blip r:embed="rId3"/>
          <a:stretch>
            <a:fillRect/>
          </a:stretch>
        </p:blipFill>
        <p:spPr>
          <a:xfrm>
            <a:off x="11257682" y="49538"/>
            <a:ext cx="875447" cy="947798"/>
          </a:xfrm>
          <a:prstGeom prst="rect">
            <a:avLst/>
          </a:prstGeom>
        </p:spPr>
      </p:pic>
      <p:pic>
        <p:nvPicPr>
          <p:cNvPr id="2" name="Picture 1">
            <a:extLst>
              <a:ext uri="{FF2B5EF4-FFF2-40B4-BE49-F238E27FC236}">
                <a16:creationId xmlns:a16="http://schemas.microsoft.com/office/drawing/2014/main" id="{4F0E0837-E7D1-937B-1489-F596E152ACBB}"/>
              </a:ext>
            </a:extLst>
          </p:cNvPr>
          <p:cNvPicPr>
            <a:picLocks noChangeAspect="1"/>
          </p:cNvPicPr>
          <p:nvPr/>
        </p:nvPicPr>
        <p:blipFill>
          <a:blip r:embed="rId4"/>
          <a:stretch>
            <a:fillRect/>
          </a:stretch>
        </p:blipFill>
        <p:spPr>
          <a:xfrm>
            <a:off x="719138" y="4285215"/>
            <a:ext cx="3935223" cy="1584201"/>
          </a:xfrm>
          <a:prstGeom prst="rect">
            <a:avLst/>
          </a:prstGeom>
        </p:spPr>
      </p:pic>
      <p:sp>
        <p:nvSpPr>
          <p:cNvPr id="5" name="TextBox 4">
            <a:extLst>
              <a:ext uri="{FF2B5EF4-FFF2-40B4-BE49-F238E27FC236}">
                <a16:creationId xmlns:a16="http://schemas.microsoft.com/office/drawing/2014/main" id="{653DB631-394C-489B-74E0-2FB03E6361A5}"/>
              </a:ext>
            </a:extLst>
          </p:cNvPr>
          <p:cNvSpPr txBox="1"/>
          <p:nvPr/>
        </p:nvSpPr>
        <p:spPr>
          <a:xfrm>
            <a:off x="1069383" y="3628951"/>
            <a:ext cx="3584978" cy="400110"/>
          </a:xfrm>
          <a:prstGeom prst="rect">
            <a:avLst/>
          </a:prstGeom>
          <a:noFill/>
        </p:spPr>
        <p:txBody>
          <a:bodyPr wrap="square" rtlCol="0">
            <a:spAutoFit/>
          </a:bodyPr>
          <a:lstStyle/>
          <a:p>
            <a:r>
              <a:rPr lang="en-US" sz="2000" b="1" dirty="0">
                <a:solidFill>
                  <a:srgbClr val="014F5B"/>
                </a:solidFill>
                <a:latin typeface="Montserrat" pitchFamily="2" charset="77"/>
              </a:rPr>
              <a:t>Aspire and Mortenson</a:t>
            </a:r>
          </a:p>
        </p:txBody>
      </p:sp>
      <p:sp>
        <p:nvSpPr>
          <p:cNvPr id="8" name="TextBox 7">
            <a:extLst>
              <a:ext uri="{FF2B5EF4-FFF2-40B4-BE49-F238E27FC236}">
                <a16:creationId xmlns:a16="http://schemas.microsoft.com/office/drawing/2014/main" id="{37CEE570-3CE1-4C01-CEBB-96185D22E904}"/>
              </a:ext>
            </a:extLst>
          </p:cNvPr>
          <p:cNvSpPr txBox="1"/>
          <p:nvPr/>
        </p:nvSpPr>
        <p:spPr>
          <a:xfrm>
            <a:off x="5959324" y="3644340"/>
            <a:ext cx="5421529" cy="369332"/>
          </a:xfrm>
          <a:prstGeom prst="rect">
            <a:avLst/>
          </a:prstGeom>
          <a:noFill/>
        </p:spPr>
        <p:txBody>
          <a:bodyPr wrap="square" rtlCol="0">
            <a:spAutoFit/>
          </a:bodyPr>
          <a:lstStyle/>
          <a:p>
            <a:pPr algn="ctr"/>
            <a:r>
              <a:rPr lang="en-US" b="1" dirty="0">
                <a:solidFill>
                  <a:srgbClr val="5E9740"/>
                </a:solidFill>
                <a:latin typeface="Montserrat" pitchFamily="2" charset="77"/>
              </a:rPr>
              <a:t>Opportunity Pathways</a:t>
            </a:r>
          </a:p>
        </p:txBody>
      </p:sp>
      <p:pic>
        <p:nvPicPr>
          <p:cNvPr id="10" name="Picture 9" descr="Logo, company name&#10;&#10;Description automatically generated">
            <a:extLst>
              <a:ext uri="{FF2B5EF4-FFF2-40B4-BE49-F238E27FC236}">
                <a16:creationId xmlns:a16="http://schemas.microsoft.com/office/drawing/2014/main" id="{AB9DE852-4C8F-113A-0B22-74E210F9A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0479" y="3954558"/>
            <a:ext cx="6176275" cy="2136881"/>
          </a:xfrm>
          <a:prstGeom prst="rect">
            <a:avLst/>
          </a:prstGeom>
        </p:spPr>
      </p:pic>
    </p:spTree>
    <p:extLst>
      <p:ext uri="{BB962C8B-B14F-4D97-AF65-F5344CB8AC3E}">
        <p14:creationId xmlns:p14="http://schemas.microsoft.com/office/powerpoint/2010/main" val="1286918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014F5B"/>
                </a:solidFill>
                <a:latin typeface="Montserrat" panose="00000500000000000000" pitchFamily="50" charset="0"/>
                <a:ea typeface="Microsoft GothicNeo" panose="020B0500000101010101" pitchFamily="34" charset="-127"/>
                <a:cs typeface="Microsoft GothicNeo" panose="020B0500000101010101" pitchFamily="34" charset="-127"/>
              </a:rPr>
              <a:t>Financial Need</a:t>
            </a: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8A2553-A198-464D-A270-0038EBA11E97}"/>
              </a:ext>
            </a:extLst>
          </p:cNvPr>
          <p:cNvPicPr>
            <a:picLocks noChangeAspect="1"/>
          </p:cNvPicPr>
          <p:nvPr/>
        </p:nvPicPr>
        <p:blipFill>
          <a:blip r:embed="rId3"/>
          <a:stretch>
            <a:fillRect/>
          </a:stretch>
        </p:blipFill>
        <p:spPr>
          <a:xfrm>
            <a:off x="11257682" y="49538"/>
            <a:ext cx="875447" cy="947798"/>
          </a:xfrm>
          <a:prstGeom prst="rect">
            <a:avLst/>
          </a:prstGeom>
        </p:spPr>
      </p:pic>
      <p:graphicFrame>
        <p:nvGraphicFramePr>
          <p:cNvPr id="2" name="Table 1">
            <a:extLst>
              <a:ext uri="{FF2B5EF4-FFF2-40B4-BE49-F238E27FC236}">
                <a16:creationId xmlns:a16="http://schemas.microsoft.com/office/drawing/2014/main" id="{F832AB8A-7895-47F1-9F22-691C10C3D2D1}"/>
              </a:ext>
            </a:extLst>
          </p:cNvPr>
          <p:cNvGraphicFramePr>
            <a:graphicFrameLocks noGrp="1"/>
          </p:cNvGraphicFramePr>
          <p:nvPr>
            <p:extLst>
              <p:ext uri="{D42A27DB-BD31-4B8C-83A1-F6EECF244321}">
                <p14:modId xmlns:p14="http://schemas.microsoft.com/office/powerpoint/2010/main" val="2699949956"/>
              </p:ext>
            </p:extLst>
          </p:nvPr>
        </p:nvGraphicFramePr>
        <p:xfrm>
          <a:off x="2126560" y="1363870"/>
          <a:ext cx="7805530" cy="4521360"/>
        </p:xfrm>
        <a:graphic>
          <a:graphicData uri="http://schemas.openxmlformats.org/drawingml/2006/table">
            <a:tbl>
              <a:tblPr firstRow="1" firstCol="1" bandRow="1">
                <a:tableStyleId>{F5AB1C69-6EDB-4FF4-983F-18BD219EF322}</a:tableStyleId>
              </a:tblPr>
              <a:tblGrid>
                <a:gridCol w="3655254">
                  <a:extLst>
                    <a:ext uri="{9D8B030D-6E8A-4147-A177-3AD203B41FA5}">
                      <a16:colId xmlns:a16="http://schemas.microsoft.com/office/drawing/2014/main" val="388869048"/>
                    </a:ext>
                  </a:extLst>
                </a:gridCol>
                <a:gridCol w="4150276">
                  <a:extLst>
                    <a:ext uri="{9D8B030D-6E8A-4147-A177-3AD203B41FA5}">
                      <a16:colId xmlns:a16="http://schemas.microsoft.com/office/drawing/2014/main" val="2188134145"/>
                    </a:ext>
                  </a:extLst>
                </a:gridCol>
              </a:tblGrid>
              <a:tr h="1015052">
                <a:tc gridSpan="2">
                  <a:txBody>
                    <a:bodyPr/>
                    <a:lstStyle/>
                    <a:p>
                      <a:pPr marL="0" marR="0" algn="ctr">
                        <a:spcBef>
                          <a:spcPts val="0"/>
                        </a:spcBef>
                        <a:spcAft>
                          <a:spcPts val="0"/>
                        </a:spcAft>
                      </a:pPr>
                      <a:r>
                        <a:rPr lang="en-US" sz="2400" b="1" i="0" dirty="0">
                          <a:solidFill>
                            <a:srgbClr val="00A899"/>
                          </a:solidFill>
                          <a:effectLst/>
                          <a:latin typeface="Montserrat SemiBold" panose="00000700000000000000" pitchFamily="50" charset="0"/>
                          <a:ea typeface="Microsoft GothicNeo" panose="020B0500000101010101" pitchFamily="34" charset="-127"/>
                          <a:cs typeface="Microsoft GothicNeo" panose="020B0500000101010101" pitchFamily="34" charset="-127"/>
                        </a:rPr>
                        <a:t> </a:t>
                      </a:r>
                      <a:r>
                        <a:rPr lang="en-US" sz="2400" b="1" i="0" dirty="0">
                          <a:solidFill>
                            <a:srgbClr val="014F5B"/>
                          </a:solidFill>
                          <a:effectLst/>
                          <a:latin typeface="Montserrat SemiBold" panose="00000700000000000000" pitchFamily="50" charset="0"/>
                          <a:ea typeface="Microsoft GothicNeo" panose="020B0500000101010101" pitchFamily="34" charset="-127"/>
                          <a:cs typeface="Microsoft GothicNeo" panose="020B0500000101010101" pitchFamily="34" charset="-127"/>
                        </a:rPr>
                        <a:t>Eligibility Grid (2023-24)</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162128265"/>
                  </a:ext>
                </a:extLst>
              </a:tr>
              <a:tr h="1294923">
                <a:tc>
                  <a:txBody>
                    <a:bodyPr/>
                    <a:lstStyle/>
                    <a:p>
                      <a:pPr marL="0" marR="0" algn="ctr">
                        <a:spcBef>
                          <a:spcPts val="0"/>
                        </a:spcBef>
                        <a:spcAft>
                          <a:spcPts val="0"/>
                        </a:spcAft>
                      </a:pPr>
                      <a:r>
                        <a:rPr lang="en-US" sz="2400" b="1" i="0" dirty="0">
                          <a:solidFill>
                            <a:srgbClr val="5E9740"/>
                          </a:solidFill>
                          <a:effectLst/>
                          <a:latin typeface="Montserrat SemiBold" panose="00000700000000000000" pitchFamily="50" charset="0"/>
                          <a:ea typeface="Microsoft GothicNeo" panose="020B0500000101010101" pitchFamily="34" charset="-127"/>
                          <a:cs typeface="Microsoft GothicNeo" panose="020B0500000101010101" pitchFamily="34" charset="-127"/>
                        </a:rPr>
                        <a:t>Household Size</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b="1" i="0" dirty="0">
                          <a:solidFill>
                            <a:srgbClr val="5E9740"/>
                          </a:solidFill>
                          <a:effectLst/>
                          <a:latin typeface="Montserrat SemiBold" panose="00000700000000000000" pitchFamily="50" charset="0"/>
                          <a:ea typeface="Microsoft GothicNeo" panose="020B0500000101010101" pitchFamily="34" charset="-127"/>
                          <a:cs typeface="Microsoft GothicNeo" panose="020B0500000101010101" pitchFamily="34" charset="-127"/>
                        </a:rPr>
                        <a:t>Adjusted Gross Income</a:t>
                      </a:r>
                      <a:br>
                        <a:rPr lang="en-US" sz="2400" b="1" i="0" dirty="0">
                          <a:solidFill>
                            <a:srgbClr val="5E9740"/>
                          </a:solidFill>
                          <a:effectLst/>
                          <a:latin typeface="Montserrat SemiBold" panose="00000700000000000000" pitchFamily="50" charset="0"/>
                          <a:ea typeface="Microsoft GothicNeo" panose="020B0500000101010101" pitchFamily="34" charset="-127"/>
                          <a:cs typeface="Microsoft GothicNeo" panose="020B0500000101010101" pitchFamily="34" charset="-127"/>
                        </a:rPr>
                      </a:br>
                      <a:r>
                        <a:rPr lang="en-US" sz="2400" b="1" i="0" dirty="0">
                          <a:solidFill>
                            <a:srgbClr val="5E9740"/>
                          </a:solidFill>
                          <a:effectLst/>
                          <a:latin typeface="Montserrat SemiBold" panose="00000700000000000000" pitchFamily="50" charset="0"/>
                          <a:ea typeface="Microsoft GothicNeo" panose="020B0500000101010101" pitchFamily="34" charset="-127"/>
                          <a:cs typeface="Microsoft GothicNeo" panose="020B0500000101010101" pitchFamily="34" charset="-127"/>
                        </a:rPr>
                        <a:t>Not to Exceed</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136992"/>
                  </a:ext>
                </a:extLst>
              </a:tr>
              <a:tr h="1081896">
                <a:tc>
                  <a:txBody>
                    <a:bodyPr/>
                    <a:lstStyle/>
                    <a:p>
                      <a:pPr marL="0" marR="0" algn="ctr">
                        <a:spcBef>
                          <a:spcPts val="0"/>
                        </a:spcBef>
                        <a:spcAft>
                          <a:spcPts val="0"/>
                        </a:spcAft>
                      </a:pPr>
                      <a:r>
                        <a:rPr lang="en-US" sz="2400" b="0" dirty="0">
                          <a:solidFill>
                            <a:schemeClr val="tx1">
                              <a:lumMod val="65000"/>
                              <a:lumOff val="35000"/>
                            </a:schemeClr>
                          </a:solidFill>
                          <a:effectLst/>
                          <a:latin typeface="Montserrat Light" panose="00000400000000000000" pitchFamily="50" charset="0"/>
                          <a:ea typeface="Microsoft GothicNeo Light" panose="020B0300000101010101" pitchFamily="34" charset="-127"/>
                          <a:cs typeface="Microsoft GothicNeo Light" panose="020B0300000101010101" pitchFamily="34" charset="-127"/>
                        </a:rPr>
                        <a:t>1-5 People</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solidFill>
                            <a:schemeClr val="tx1">
                              <a:lumMod val="65000"/>
                              <a:lumOff val="35000"/>
                            </a:schemeClr>
                          </a:solidFill>
                          <a:effectLst/>
                          <a:latin typeface="Montserrat Light" panose="00000400000000000000" pitchFamily="50" charset="0"/>
                          <a:ea typeface="Microsoft GothicNeo Light" panose="020B0300000101010101" pitchFamily="34" charset="-127"/>
                          <a:cs typeface="Microsoft GothicNeo Light" panose="020B0300000101010101" pitchFamily="34" charset="-127"/>
                        </a:rPr>
                        <a:t>$95,000</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3290287"/>
                  </a:ext>
                </a:extLst>
              </a:tr>
              <a:tr h="1129489">
                <a:tc>
                  <a:txBody>
                    <a:bodyPr/>
                    <a:lstStyle/>
                    <a:p>
                      <a:pPr marL="0" marR="0" algn="ctr">
                        <a:spcBef>
                          <a:spcPts val="0"/>
                        </a:spcBef>
                        <a:spcAft>
                          <a:spcPts val="0"/>
                        </a:spcAft>
                      </a:pPr>
                      <a:r>
                        <a:rPr lang="en-US" sz="2400" b="0" dirty="0">
                          <a:solidFill>
                            <a:schemeClr val="tx1">
                              <a:lumMod val="65000"/>
                              <a:lumOff val="35000"/>
                            </a:schemeClr>
                          </a:solidFill>
                          <a:effectLst/>
                          <a:latin typeface="Montserrat Light" panose="00000400000000000000" pitchFamily="50" charset="0"/>
                          <a:ea typeface="Microsoft GothicNeo Light" panose="020B0300000101010101" pitchFamily="34" charset="-127"/>
                          <a:cs typeface="Microsoft GothicNeo Light" panose="020B0300000101010101" pitchFamily="34" charset="-127"/>
                        </a:rPr>
                        <a:t>6 or more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solidFill>
                            <a:schemeClr val="tx1">
                              <a:lumMod val="65000"/>
                              <a:lumOff val="35000"/>
                            </a:schemeClr>
                          </a:solidFill>
                          <a:effectLst/>
                          <a:latin typeface="Montserrat Light" panose="00000400000000000000" pitchFamily="50" charset="0"/>
                          <a:ea typeface="Microsoft GothicNeo Light" panose="020B0300000101010101" pitchFamily="34" charset="-127"/>
                          <a:cs typeface="Microsoft GothicNeo Light" panose="020B0300000101010101" pitchFamily="34" charset="-127"/>
                        </a:rPr>
                        <a:t>$135,000</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5083884"/>
                  </a:ext>
                </a:extLst>
              </a:tr>
            </a:tbl>
          </a:graphicData>
        </a:graphic>
      </p:graphicFrame>
      <p:cxnSp>
        <p:nvCxnSpPr>
          <p:cNvPr id="18" name="Straight Connector 17">
            <a:extLst>
              <a:ext uri="{FF2B5EF4-FFF2-40B4-BE49-F238E27FC236}">
                <a16:creationId xmlns:a16="http://schemas.microsoft.com/office/drawing/2014/main" id="{7B73F42D-1AA5-45B2-B1F8-524F803EDD9A}"/>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CE5242B-F4BC-95C7-BA68-ED9399A39F30}"/>
              </a:ext>
            </a:extLst>
          </p:cNvPr>
          <p:cNvSpPr txBox="1"/>
          <p:nvPr/>
        </p:nvSpPr>
        <p:spPr>
          <a:xfrm>
            <a:off x="9141619" y="6500685"/>
            <a:ext cx="6100762" cy="307777"/>
          </a:xfrm>
          <a:prstGeom prst="rect">
            <a:avLst/>
          </a:prstGeom>
          <a:noFill/>
        </p:spPr>
        <p:txBody>
          <a:bodyPr wrap="square">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spTree>
    <p:extLst>
      <p:ext uri="{BB962C8B-B14F-4D97-AF65-F5344CB8AC3E}">
        <p14:creationId xmlns:p14="http://schemas.microsoft.com/office/powerpoint/2010/main" val="96469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4A58A33D-55A1-492E-BDDD-FEF18DAA9A3E}"/>
              </a:ext>
            </a:extLst>
          </p:cNvPr>
          <p:cNvSpPr/>
          <p:nvPr/>
        </p:nvSpPr>
        <p:spPr>
          <a:xfrm rot="5400000">
            <a:off x="5052058" y="-1968500"/>
            <a:ext cx="690884" cy="10795000"/>
          </a:xfrm>
          <a:prstGeom prst="round2SameRect">
            <a:avLst>
              <a:gd name="adj1" fmla="val 39216"/>
              <a:gd name="adj2" fmla="val 0"/>
            </a:avLst>
          </a:prstGeom>
          <a:solidFill>
            <a:srgbClr val="5E9740"/>
          </a:solidFill>
          <a:ln>
            <a:solidFill>
              <a:srgbClr val="5E9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B"/>
              </a:solidFill>
            </a:endParaRPr>
          </a:p>
        </p:txBody>
      </p:sp>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Agenda</a:t>
            </a: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8628D5D-E00D-44DD-8A35-01B6A6E1D386}"/>
              </a:ext>
            </a:extLst>
          </p:cNvPr>
          <p:cNvSpPr txBox="1"/>
          <p:nvPr/>
        </p:nvSpPr>
        <p:spPr>
          <a:xfrm>
            <a:off x="908917" y="1466072"/>
            <a:ext cx="10348765" cy="3673763"/>
          </a:xfrm>
          <a:prstGeom prst="rect">
            <a:avLst/>
          </a:prstGeom>
          <a:noFill/>
        </p:spPr>
        <p:txBody>
          <a:bodyPr wrap="square" rtlCol="0">
            <a:spAutoFit/>
          </a:bodyPr>
          <a:lstStyle/>
          <a:p>
            <a:pPr marL="342900" indent="-342900">
              <a:lnSpc>
                <a:spcPct val="200000"/>
              </a:lnSpc>
              <a:buFont typeface="Courier New" panose="02070309020205020404" pitchFamily="49" charset="0"/>
              <a:buChar char="o"/>
            </a:pPr>
            <a:r>
              <a:rPr lang="en-US" sz="24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Brief Intro</a:t>
            </a:r>
            <a:r>
              <a:rPr lang="en-US" sz="2400" dirty="0">
                <a:solidFill>
                  <a:schemeClr val="tx1">
                    <a:lumMod val="65000"/>
                    <a:lumOff val="35000"/>
                  </a:schemeClr>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4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What is Wallin</a:t>
            </a:r>
            <a:r>
              <a:rPr lang="en-US" sz="2400" i="1"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 </a:t>
            </a:r>
            <a:r>
              <a:rPr lang="en-US" sz="2400" i="1" dirty="0">
                <a:solidFill>
                  <a:schemeClr val="bg1"/>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 </a:t>
            </a:r>
          </a:p>
          <a:p>
            <a:pPr marL="342900" indent="-342900">
              <a:lnSpc>
                <a:spcPct val="200000"/>
              </a:lnSpc>
              <a:buFont typeface="Courier New" panose="02070309020205020404" pitchFamily="49" charset="0"/>
              <a:buChar char="o"/>
            </a:pPr>
            <a:r>
              <a:rPr lang="en-US" sz="24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Minimum Eligibility</a:t>
            </a:r>
            <a:r>
              <a:rPr lang="en-US" sz="2400" dirty="0">
                <a:solidFill>
                  <a:srgbClr val="00A899"/>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400" dirty="0">
                <a:solidFill>
                  <a:srgbClr val="8BC53E"/>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4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Who can apply? </a:t>
            </a:r>
          </a:p>
          <a:p>
            <a:pPr marL="342900" indent="-342900">
              <a:lnSpc>
                <a:spcPct val="200000"/>
              </a:lnSpc>
              <a:buFont typeface="Courier New" panose="02070309020205020404" pitchFamily="49" charset="0"/>
              <a:buChar char="o"/>
            </a:pPr>
            <a:r>
              <a:rPr lang="en-US" sz="2400" b="1" dirty="0">
                <a:solidFill>
                  <a:schemeClr val="bg1"/>
                </a:solidFill>
                <a:latin typeface="Montserrat SemiBold" panose="00000700000000000000" pitchFamily="50" charset="0"/>
                <a:ea typeface="Microsoft GothicNeo" panose="020B0500000101010101" pitchFamily="34" charset="-127"/>
                <a:cs typeface="Microsoft GothicNeo" panose="020B0500000101010101" pitchFamily="34" charset="-127"/>
              </a:rPr>
              <a:t>Application Experience</a:t>
            </a:r>
            <a:r>
              <a:rPr lang="en-US" sz="2400" dirty="0">
                <a:solidFill>
                  <a:schemeClr val="bg1"/>
                </a:solidFill>
                <a:latin typeface="Microsoft GothicNeo" panose="020B0500000101010101" pitchFamily="34" charset="-127"/>
                <a:ea typeface="Microsoft GothicNeo" panose="020B0500000101010101" pitchFamily="34" charset="-127"/>
                <a:cs typeface="Microsoft GothicNeo" panose="020B0500000101010101" pitchFamily="34" charset="-127"/>
              </a:rPr>
              <a:t>		</a:t>
            </a:r>
            <a:r>
              <a:rPr lang="en-US" sz="2400" dirty="0">
                <a:solidFill>
                  <a:schemeClr val="bg1"/>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What’s the application like?</a:t>
            </a:r>
          </a:p>
          <a:p>
            <a:pPr marL="342900" indent="-342900">
              <a:lnSpc>
                <a:spcPct val="200000"/>
              </a:lnSpc>
              <a:buFont typeface="Courier New" panose="02070309020205020404" pitchFamily="49" charset="0"/>
              <a:buChar char="o"/>
            </a:pPr>
            <a:r>
              <a:rPr lang="en-US" sz="24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Questions</a:t>
            </a:r>
            <a:r>
              <a:rPr lang="en-US" sz="2400" dirty="0">
                <a:solidFill>
                  <a:schemeClr val="tx1">
                    <a:lumMod val="65000"/>
                    <a:lumOff val="35000"/>
                  </a:schemeClr>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 </a:t>
            </a:r>
          </a:p>
          <a:p>
            <a:pPr marL="342900" indent="-342900">
              <a:lnSpc>
                <a:spcPct val="200000"/>
              </a:lnSpc>
              <a:buFont typeface="Courier New" panose="02070309020205020404" pitchFamily="49" charset="0"/>
              <a:buChar char="o"/>
            </a:pPr>
            <a:endParaRPr lang="en-US" sz="2400" dirty="0">
              <a:solidFill>
                <a:srgbClr val="00A999"/>
              </a:solidFill>
              <a:latin typeface="Microsoft GothicNeo" panose="020B0500000101010101" pitchFamily="34" charset="-127"/>
              <a:ea typeface="Microsoft GothicNeo" panose="020B0500000101010101" pitchFamily="34" charset="-127"/>
              <a:cs typeface="Microsoft GothicNeo" panose="020B0500000101010101" pitchFamily="34" charset="-127"/>
            </a:endParaRPr>
          </a:p>
        </p:txBody>
      </p:sp>
      <p:cxnSp>
        <p:nvCxnSpPr>
          <p:cNvPr id="11" name="Straight Connector 10">
            <a:extLst>
              <a:ext uri="{FF2B5EF4-FFF2-40B4-BE49-F238E27FC236}">
                <a16:creationId xmlns:a16="http://schemas.microsoft.com/office/drawing/2014/main" id="{EDBF38AA-AE52-43ED-A693-CD3C534C4B0F}"/>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67A495A-C0BB-495D-8D7B-E47DC57C404D}"/>
              </a:ext>
            </a:extLst>
          </p:cNvPr>
          <p:cNvSpPr txBox="1"/>
          <p:nvPr/>
        </p:nvSpPr>
        <p:spPr>
          <a:xfrm>
            <a:off x="9210534" y="6500685"/>
            <a:ext cx="2904962"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grpSp>
        <p:nvGrpSpPr>
          <p:cNvPr id="22" name="Group 21">
            <a:extLst>
              <a:ext uri="{FF2B5EF4-FFF2-40B4-BE49-F238E27FC236}">
                <a16:creationId xmlns:a16="http://schemas.microsoft.com/office/drawing/2014/main" id="{AA50F77C-A139-4361-91FC-B8BDD9C32170}"/>
              </a:ext>
            </a:extLst>
          </p:cNvPr>
          <p:cNvGrpSpPr/>
          <p:nvPr/>
        </p:nvGrpSpPr>
        <p:grpSpPr>
          <a:xfrm>
            <a:off x="10109200" y="-1"/>
            <a:ext cx="1371600" cy="919289"/>
            <a:chOff x="10109200" y="-1"/>
            <a:chExt cx="1371600" cy="919289"/>
          </a:xfrm>
        </p:grpSpPr>
        <p:grpSp>
          <p:nvGrpSpPr>
            <p:cNvPr id="23" name="Group 22">
              <a:extLst>
                <a:ext uri="{FF2B5EF4-FFF2-40B4-BE49-F238E27FC236}">
                  <a16:creationId xmlns:a16="http://schemas.microsoft.com/office/drawing/2014/main" id="{43046BDF-5E21-4358-BD08-E340D7A0B3E4}"/>
                </a:ext>
              </a:extLst>
            </p:cNvPr>
            <p:cNvGrpSpPr/>
            <p:nvPr/>
          </p:nvGrpSpPr>
          <p:grpSpPr>
            <a:xfrm>
              <a:off x="10109200" y="-1"/>
              <a:ext cx="1371600" cy="919289"/>
              <a:chOff x="4631866" y="4511011"/>
              <a:chExt cx="2537460" cy="1658564"/>
            </a:xfrm>
          </p:grpSpPr>
          <p:grpSp>
            <p:nvGrpSpPr>
              <p:cNvPr id="26" name="Group 25">
                <a:extLst>
                  <a:ext uri="{FF2B5EF4-FFF2-40B4-BE49-F238E27FC236}">
                    <a16:creationId xmlns:a16="http://schemas.microsoft.com/office/drawing/2014/main" id="{EB5CA607-DC2A-4C41-A58C-3C5CED86957F}"/>
                  </a:ext>
                </a:extLst>
              </p:cNvPr>
              <p:cNvGrpSpPr/>
              <p:nvPr/>
            </p:nvGrpSpPr>
            <p:grpSpPr>
              <a:xfrm>
                <a:off x="4631866" y="4511011"/>
                <a:ext cx="2537460" cy="1649743"/>
                <a:chOff x="4640580" y="4511011"/>
                <a:chExt cx="2537460" cy="1649743"/>
              </a:xfrm>
            </p:grpSpPr>
            <p:sp>
              <p:nvSpPr>
                <p:cNvPr id="28" name="Oval 27">
                  <a:extLst>
                    <a:ext uri="{FF2B5EF4-FFF2-40B4-BE49-F238E27FC236}">
                      <a16:creationId xmlns:a16="http://schemas.microsoft.com/office/drawing/2014/main" id="{423CBE54-4E17-4A9F-A7B2-0E1E1F0A8194}"/>
                    </a:ext>
                  </a:extLst>
                </p:cNvPr>
                <p:cNvSpPr/>
                <p:nvPr/>
              </p:nvSpPr>
              <p:spPr>
                <a:xfrm>
                  <a:off x="5177790" y="4697714"/>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Process 28">
                  <a:extLst>
                    <a:ext uri="{FF2B5EF4-FFF2-40B4-BE49-F238E27FC236}">
                      <a16:creationId xmlns:a16="http://schemas.microsoft.com/office/drawing/2014/main" id="{780E0FBB-B1F4-495D-9898-D84BECB2A44D}"/>
                    </a:ext>
                  </a:extLst>
                </p:cNvPr>
                <p:cNvSpPr/>
                <p:nvPr/>
              </p:nvSpPr>
              <p:spPr>
                <a:xfrm>
                  <a:off x="4640580" y="4511011"/>
                  <a:ext cx="2537460" cy="127256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01E3150-5108-4DCA-8661-9054C54A7323}"/>
                  </a:ext>
                </a:extLst>
              </p:cNvPr>
              <p:cNvSpPr/>
              <p:nvPr/>
            </p:nvSpPr>
            <p:spPr>
              <a:xfrm>
                <a:off x="5171840" y="4767293"/>
                <a:ext cx="1437894" cy="1402282"/>
              </a:xfrm>
              <a:prstGeom prst="ellipse">
                <a:avLst/>
              </a:prstGeom>
              <a:noFill/>
              <a:ln w="1905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A6AFD6D0-F02E-457D-8DEF-1FC1D5872C15}"/>
                </a:ext>
              </a:extLst>
            </p:cNvPr>
            <p:cNvSpPr txBox="1"/>
            <p:nvPr/>
          </p:nvSpPr>
          <p:spPr>
            <a:xfrm>
              <a:off x="10596701" y="222454"/>
              <a:ext cx="391297" cy="523220"/>
            </a:xfrm>
            <a:prstGeom prst="rect">
              <a:avLst/>
            </a:prstGeom>
            <a:noFill/>
          </p:spPr>
          <p:txBody>
            <a:bodyPr wrap="square" rtlCol="0">
              <a:spAutoFit/>
            </a:bodyPr>
            <a:lstStyle/>
            <a:p>
              <a:pPr algn="ctr"/>
              <a:r>
                <a:rPr lang="en-US" sz="2800" dirty="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2</a:t>
              </a:r>
            </a:p>
          </p:txBody>
        </p:sp>
        <p:sp>
          <p:nvSpPr>
            <p:cNvPr id="25" name="TextBox 24">
              <a:extLst>
                <a:ext uri="{FF2B5EF4-FFF2-40B4-BE49-F238E27FC236}">
                  <a16:creationId xmlns:a16="http://schemas.microsoft.com/office/drawing/2014/main" id="{6BA8C528-FDD3-4B18-970E-F79023868473}"/>
                </a:ext>
              </a:extLst>
            </p:cNvPr>
            <p:cNvSpPr txBox="1"/>
            <p:nvPr/>
          </p:nvSpPr>
          <p:spPr>
            <a:xfrm>
              <a:off x="10594050" y="696787"/>
              <a:ext cx="391297" cy="215444"/>
            </a:xfrm>
            <a:prstGeom prst="rect">
              <a:avLst/>
            </a:prstGeom>
            <a:noFill/>
            <a:ln>
              <a:noFill/>
            </a:ln>
          </p:spPr>
          <p:txBody>
            <a:bodyPr wrap="square" rtlCol="0">
              <a:spAutoFit/>
            </a:bodyPr>
            <a:lstStyle/>
            <a:p>
              <a:pPr algn="ctr"/>
              <a:r>
                <a:rPr lang="en-US" sz="8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5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pic>
        <p:nvPicPr>
          <p:cNvPr id="30" name="Picture 29">
            <a:extLst>
              <a:ext uri="{FF2B5EF4-FFF2-40B4-BE49-F238E27FC236}">
                <a16:creationId xmlns:a16="http://schemas.microsoft.com/office/drawing/2014/main" id="{9B33F0A0-32B4-4924-BAD3-88E301B7DA9B}"/>
              </a:ext>
            </a:extLst>
          </p:cNvPr>
          <p:cNvPicPr>
            <a:picLocks noChangeAspect="1"/>
          </p:cNvPicPr>
          <p:nvPr/>
        </p:nvPicPr>
        <p:blipFill>
          <a:blip r:embed="rId3"/>
          <a:stretch>
            <a:fillRect/>
          </a:stretch>
        </p:blipFill>
        <p:spPr>
          <a:xfrm>
            <a:off x="11257682" y="49538"/>
            <a:ext cx="875447" cy="947798"/>
          </a:xfrm>
          <a:prstGeom prst="rect">
            <a:avLst/>
          </a:prstGeom>
        </p:spPr>
      </p:pic>
    </p:spTree>
    <p:extLst>
      <p:ext uri="{BB962C8B-B14F-4D97-AF65-F5344CB8AC3E}">
        <p14:creationId xmlns:p14="http://schemas.microsoft.com/office/powerpoint/2010/main" val="997082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F434D-4F18-475D-A639-B6B9EBDE2C08}"/>
              </a:ext>
            </a:extLst>
          </p:cNvPr>
          <p:cNvSpPr txBox="1">
            <a:spLocks/>
          </p:cNvSpPr>
          <p:nvPr/>
        </p:nvSpPr>
        <p:spPr>
          <a:xfrm>
            <a:off x="403225" y="108373"/>
            <a:ext cx="11252200" cy="8301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rPr>
              <a:t>What’s the Application Like?</a:t>
            </a:r>
            <a:endParaRPr lang="en-US" sz="2000" dirty="0">
              <a:solidFill>
                <a:schemeClr val="tx1">
                  <a:lumMod val="65000"/>
                  <a:lumOff val="35000"/>
                </a:schemeClr>
              </a:solidFill>
              <a:latin typeface="Montserrat SemiBold" panose="00000700000000000000" pitchFamily="50" charset="0"/>
              <a:ea typeface="Microsoft GothicNeo" panose="020B0500000101010101" pitchFamily="34" charset="-127"/>
              <a:cs typeface="Microsoft GothicNeo" panose="020B0500000101010101" pitchFamily="34" charset="-127"/>
            </a:endParaRPr>
          </a:p>
        </p:txBody>
      </p:sp>
      <p:cxnSp>
        <p:nvCxnSpPr>
          <p:cNvPr id="6" name="Straight Connector 5">
            <a:extLst>
              <a:ext uri="{FF2B5EF4-FFF2-40B4-BE49-F238E27FC236}">
                <a16:creationId xmlns:a16="http://schemas.microsoft.com/office/drawing/2014/main" id="{6C43275F-EF10-4A5D-A6AD-5014411679E4}"/>
              </a:ext>
            </a:extLst>
          </p:cNvPr>
          <p:cNvCxnSpPr>
            <a:cxnSpLocks/>
          </p:cNvCxnSpPr>
          <p:nvPr/>
        </p:nvCxnSpPr>
        <p:spPr>
          <a:xfrm>
            <a:off x="0" y="10699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384D444-852A-4F84-A019-A5BCDB3699B1}"/>
              </a:ext>
            </a:extLst>
          </p:cNvPr>
          <p:cNvSpPr txBox="1"/>
          <p:nvPr/>
        </p:nvSpPr>
        <p:spPr>
          <a:xfrm>
            <a:off x="480985" y="1509135"/>
            <a:ext cx="11096680" cy="1754326"/>
          </a:xfrm>
          <a:prstGeom prst="rect">
            <a:avLst/>
          </a:prstGeom>
          <a:noFill/>
        </p:spPr>
        <p:txBody>
          <a:bodyPr wrap="square" rtlCol="0" anchor="t">
            <a:spAutoFit/>
          </a:bodyPr>
          <a:lstStyle/>
          <a:p>
            <a:r>
              <a:rPr lang="en-US" sz="2000" dirty="0">
                <a:solidFill>
                  <a:schemeClr val="tx1">
                    <a:lumMod val="65000"/>
                    <a:lumOff val="35000"/>
                  </a:schemeClr>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The 2-year application is a 2 step process: </a:t>
            </a:r>
            <a:r>
              <a:rPr lang="en-US" sz="2000" dirty="0">
                <a:solidFill>
                  <a:srgbClr val="014F5B"/>
                </a:solidFill>
                <a:highlight>
                  <a:srgbClr val="FFFF00"/>
                </a:highlight>
                <a:latin typeface="Montserrat SemiBold" panose="00000700000000000000" pitchFamily="50" charset="0"/>
                <a:ea typeface="Microsoft GothicNeo Light" panose="020B0300000101010101" pitchFamily="34" charset="-127"/>
                <a:cs typeface="Microsoft GothicNeo Light" panose="020B0300000101010101" pitchFamily="34" charset="-127"/>
              </a:rPr>
              <a:t>submit your app </a:t>
            </a:r>
            <a:r>
              <a:rPr lang="en-US" sz="2000" dirty="0">
                <a:solidFill>
                  <a:schemeClr val="tx1">
                    <a:lumMod val="65000"/>
                    <a:lumOff val="35000"/>
                  </a:schemeClr>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and </a:t>
            </a:r>
            <a:r>
              <a:rPr lang="en-US" sz="2000" dirty="0">
                <a:solidFill>
                  <a:srgbClr val="014F5B"/>
                </a:solidFill>
                <a:highlight>
                  <a:srgbClr val="FFFF00"/>
                </a:highlight>
                <a:latin typeface="Montserrat SemiBold" panose="00000700000000000000" pitchFamily="50" charset="0"/>
                <a:ea typeface="Microsoft GothicNeo Light" panose="020B0300000101010101" pitchFamily="34" charset="-127"/>
                <a:cs typeface="Microsoft GothicNeo Light" panose="020B0300000101010101" pitchFamily="34" charset="-127"/>
              </a:rPr>
              <a:t>submit transcript</a:t>
            </a:r>
          </a:p>
          <a:p>
            <a:pPr algn="ctr"/>
            <a:r>
              <a:rPr lang="en-US" sz="1500" i="1" dirty="0">
                <a:solidFill>
                  <a:srgbClr val="014F5B"/>
                </a:solidFill>
                <a:latin typeface="Montserrat SemiBold" panose="00000700000000000000" pitchFamily="50" charset="0"/>
                <a:ea typeface="Microsoft GothicNeo Light" panose="020B0300000101010101" pitchFamily="34" charset="-127"/>
                <a:cs typeface="Microsoft GothicNeo Light" panose="020B0300000101010101" pitchFamily="34" charset="-127"/>
              </a:rPr>
              <a:t>If you already submitted a 4-Year app, most of your information will transfer over.</a:t>
            </a:r>
          </a:p>
          <a:p>
            <a:pPr algn="ctr"/>
            <a:endParaRPr lang="en-US" sz="1500" i="1" dirty="0">
              <a:solidFill>
                <a:srgbClr val="014F5B"/>
              </a:solidFill>
              <a:latin typeface="Montserrat SemiBold" panose="00000700000000000000" pitchFamily="50" charset="0"/>
              <a:ea typeface="Microsoft GothicNeo Light" panose="020B0300000101010101" pitchFamily="34" charset="-127"/>
              <a:cs typeface="Microsoft GothicNeo Light" panose="020B0300000101010101" pitchFamily="34" charset="-127"/>
            </a:endParaRPr>
          </a:p>
          <a:p>
            <a:endParaRPr lang="en-US" dirty="0">
              <a:solidFill>
                <a:srgbClr val="014F5B"/>
              </a:solidFill>
              <a:highlight>
                <a:srgbClr val="FFFF00"/>
              </a:highlight>
              <a:latin typeface="Montserrat SemiBold" panose="00000700000000000000" pitchFamily="50" charset="0"/>
              <a:ea typeface="Microsoft GothicNeo Light" panose="020B0300000101010101" pitchFamily="34" charset="-127"/>
              <a:cs typeface="Microsoft GothicNeo Light" panose="020B0300000101010101" pitchFamily="34" charset="-127"/>
            </a:endParaRPr>
          </a:p>
          <a:p>
            <a:r>
              <a:rPr lang="en-US" sz="20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The application will ask you information about:</a:t>
            </a:r>
          </a:p>
          <a:p>
            <a:endParaRPr lang="en-US" sz="2000" dirty="0">
              <a:solidFill>
                <a:srgbClr val="014F5B"/>
              </a:solidFill>
              <a:highlight>
                <a:srgbClr val="FFFF00"/>
              </a:highlight>
              <a:latin typeface="Montserrat SemiBold" panose="00000700000000000000" pitchFamily="50" charset="0"/>
              <a:ea typeface="Microsoft GothicNeo Light" panose="020B0300000101010101" pitchFamily="34" charset="-127"/>
              <a:cs typeface="Microsoft GothicNeo Light" panose="020B0300000101010101" pitchFamily="34" charset="-127"/>
            </a:endParaRPr>
          </a:p>
        </p:txBody>
      </p:sp>
      <p:sp>
        <p:nvSpPr>
          <p:cNvPr id="4" name="TextBox 3">
            <a:extLst>
              <a:ext uri="{FF2B5EF4-FFF2-40B4-BE49-F238E27FC236}">
                <a16:creationId xmlns:a16="http://schemas.microsoft.com/office/drawing/2014/main" id="{6E5D0FE8-35DD-46BF-9516-40A4E658BE8D}"/>
              </a:ext>
            </a:extLst>
          </p:cNvPr>
          <p:cNvSpPr txBox="1"/>
          <p:nvPr/>
        </p:nvSpPr>
        <p:spPr>
          <a:xfrm>
            <a:off x="1009933" y="2884959"/>
            <a:ext cx="4754880" cy="2667397"/>
          </a:xfrm>
          <a:prstGeom prst="rect">
            <a:avLst/>
          </a:prstGeom>
          <a:noFill/>
        </p:spPr>
        <p:txBody>
          <a:bodyPr wrap="square" rtlCol="0">
            <a:spAutoFit/>
          </a:bodyPr>
          <a:lstStyle/>
          <a:p>
            <a:pPr marL="457200" indent="-457200">
              <a:spcBef>
                <a:spcPts val="400"/>
              </a:spcBef>
              <a:spcAft>
                <a:spcPts val="400"/>
              </a:spcAft>
              <a:buClr>
                <a:srgbClr val="5E9740"/>
              </a:buClr>
              <a:buSzPct val="110000"/>
              <a:buFont typeface="+mj-lt"/>
              <a:buAutoNum type="arabicPeriod"/>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Personal Info</a:t>
            </a:r>
          </a:p>
          <a:p>
            <a:pPr marL="457200" indent="-457200">
              <a:spcBef>
                <a:spcPts val="400"/>
              </a:spcBef>
              <a:spcAft>
                <a:spcPts val="400"/>
              </a:spcAft>
              <a:buClr>
                <a:srgbClr val="5E9740"/>
              </a:buClr>
              <a:buSzPct val="110000"/>
              <a:buFont typeface="+mj-lt"/>
              <a:buAutoNum type="arabicPeriod"/>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Demographics </a:t>
            </a:r>
          </a:p>
          <a:p>
            <a:pPr marL="457200" indent="-457200">
              <a:spcBef>
                <a:spcPts val="400"/>
              </a:spcBef>
              <a:spcAft>
                <a:spcPts val="400"/>
              </a:spcAft>
              <a:buClr>
                <a:srgbClr val="5E9740"/>
              </a:buClr>
              <a:buSzPct val="110000"/>
              <a:buFont typeface="+mj-lt"/>
              <a:buAutoNum type="arabicPeriod"/>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High School Info </a:t>
            </a:r>
            <a:r>
              <a:rPr lang="en-US" sz="2200" b="1"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(transcript)</a:t>
            </a:r>
          </a:p>
          <a:p>
            <a:pPr marL="457200" indent="-457200">
              <a:spcBef>
                <a:spcPts val="400"/>
              </a:spcBef>
              <a:spcAft>
                <a:spcPts val="400"/>
              </a:spcAft>
              <a:buClr>
                <a:srgbClr val="5E9740"/>
              </a:buClr>
              <a:buSzPct val="110000"/>
              <a:buFont typeface="+mj-lt"/>
              <a:buAutoNum type="arabicPeriod"/>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Pathway Interest </a:t>
            </a:r>
          </a:p>
          <a:p>
            <a:pPr marL="457200" indent="-457200">
              <a:spcBef>
                <a:spcPts val="400"/>
              </a:spcBef>
              <a:spcAft>
                <a:spcPts val="400"/>
              </a:spcAft>
              <a:buClr>
                <a:srgbClr val="5E9740"/>
              </a:buClr>
              <a:buSzPct val="110000"/>
              <a:buFont typeface="+mj-lt"/>
              <a:buAutoNum type="arabicPeriod"/>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College Interest</a:t>
            </a:r>
          </a:p>
          <a:p>
            <a:pPr>
              <a:spcBef>
                <a:spcPts val="400"/>
              </a:spcBef>
              <a:spcAft>
                <a:spcPts val="400"/>
              </a:spcAft>
              <a:buClr>
                <a:srgbClr val="8BC53E"/>
              </a:buClr>
              <a:buSzPct val="110000"/>
            </a:pPr>
            <a:endParaRPr lang="en-US" sz="2400"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endParaRPr>
          </a:p>
        </p:txBody>
      </p:sp>
      <p:sp>
        <p:nvSpPr>
          <p:cNvPr id="18" name="TextBox 17">
            <a:extLst>
              <a:ext uri="{FF2B5EF4-FFF2-40B4-BE49-F238E27FC236}">
                <a16:creationId xmlns:a16="http://schemas.microsoft.com/office/drawing/2014/main" id="{9EE1FAD0-E5B9-4D31-96B1-201DFC5CA586}"/>
              </a:ext>
            </a:extLst>
          </p:cNvPr>
          <p:cNvSpPr txBox="1"/>
          <p:nvPr/>
        </p:nvSpPr>
        <p:spPr>
          <a:xfrm>
            <a:off x="5966609" y="2884959"/>
            <a:ext cx="4754880" cy="2667397"/>
          </a:xfrm>
          <a:prstGeom prst="rect">
            <a:avLst/>
          </a:prstGeom>
          <a:noFill/>
        </p:spPr>
        <p:txBody>
          <a:bodyPr wrap="square" rtlCol="0">
            <a:spAutoFit/>
          </a:bodyPr>
          <a:lstStyle/>
          <a:p>
            <a:pPr marL="457200" indent="-457200">
              <a:spcBef>
                <a:spcPts val="400"/>
              </a:spcBef>
              <a:spcAft>
                <a:spcPts val="400"/>
              </a:spcAft>
              <a:buClr>
                <a:srgbClr val="5E9740"/>
              </a:buClr>
              <a:buSzPct val="110000"/>
              <a:buFont typeface="+mj-lt"/>
              <a:buAutoNum type="arabicPeriod" startAt="6"/>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Activities/Personal Projects</a:t>
            </a:r>
          </a:p>
          <a:p>
            <a:pPr marL="457200" indent="-457200">
              <a:spcBef>
                <a:spcPts val="400"/>
              </a:spcBef>
              <a:spcAft>
                <a:spcPts val="400"/>
              </a:spcAft>
              <a:buClr>
                <a:srgbClr val="5E9740"/>
              </a:buClr>
              <a:buSzPct val="110000"/>
              <a:buFont typeface="+mj-lt"/>
              <a:buAutoNum type="arabicPeriod" startAt="6"/>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Employment </a:t>
            </a:r>
          </a:p>
          <a:p>
            <a:pPr marL="457200" indent="-457200">
              <a:spcBef>
                <a:spcPts val="400"/>
              </a:spcBef>
              <a:spcAft>
                <a:spcPts val="400"/>
              </a:spcAft>
              <a:buClr>
                <a:srgbClr val="5E9740"/>
              </a:buClr>
              <a:buSzPct val="110000"/>
              <a:buFont typeface="+mj-lt"/>
              <a:buAutoNum type="arabicPeriod" startAt="6"/>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Family Responsibilities</a:t>
            </a:r>
          </a:p>
          <a:p>
            <a:pPr marL="457200" indent="-457200">
              <a:spcBef>
                <a:spcPts val="400"/>
              </a:spcBef>
              <a:spcAft>
                <a:spcPts val="400"/>
              </a:spcAft>
              <a:buClr>
                <a:srgbClr val="5E9740"/>
              </a:buClr>
              <a:buSzPct val="110000"/>
              <a:buFont typeface="+mj-lt"/>
              <a:buAutoNum type="arabicPeriod" startAt="6"/>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Essays</a:t>
            </a:r>
          </a:p>
          <a:p>
            <a:pPr marL="457200" indent="-457200">
              <a:spcBef>
                <a:spcPts val="400"/>
              </a:spcBef>
              <a:spcAft>
                <a:spcPts val="400"/>
              </a:spcAft>
              <a:buClr>
                <a:srgbClr val="5E9740"/>
              </a:buClr>
              <a:buSzPct val="110000"/>
              <a:buFont typeface="+mj-lt"/>
              <a:buAutoNum type="arabicPeriod" startAt="6"/>
            </a:pPr>
            <a:r>
              <a:rPr lang="en-US" sz="2200" dirty="0">
                <a:solidFill>
                  <a:schemeClr val="tx1">
                    <a:lumMod val="65000"/>
                    <a:lumOff val="35000"/>
                  </a:schemeClr>
                </a:solidFill>
                <a:latin typeface="Montserrat ExtraLight" panose="00000300000000000000" pitchFamily="50" charset="0"/>
                <a:ea typeface="Microsoft GothicNeo Light" panose="020B0300000101010101" pitchFamily="34" charset="-127"/>
                <a:cs typeface="Microsoft GothicNeo Light" panose="020B0300000101010101" pitchFamily="34" charset="-127"/>
              </a:rPr>
              <a:t>Financial Info</a:t>
            </a:r>
          </a:p>
          <a:p>
            <a:pPr>
              <a:spcBef>
                <a:spcPts val="400"/>
              </a:spcBef>
              <a:spcAft>
                <a:spcPts val="400"/>
              </a:spcAft>
              <a:buClr>
                <a:srgbClr val="8BC53E"/>
              </a:buClr>
              <a:buSzPct val="110000"/>
            </a:pPr>
            <a:endParaRPr lang="en-US" sz="2400" dirty="0">
              <a:solidFill>
                <a:schemeClr val="tx1">
                  <a:lumMod val="65000"/>
                  <a:lumOff val="35000"/>
                </a:schemeClr>
              </a:solidFill>
              <a:latin typeface="Montserrat Light" panose="00000400000000000000" pitchFamily="50" charset="0"/>
              <a:ea typeface="Microsoft GothicNeo Light" panose="020B0300000101010101" pitchFamily="34" charset="-127"/>
              <a:cs typeface="Microsoft GothicNeo Light" panose="020B0300000101010101" pitchFamily="34" charset="-127"/>
            </a:endParaRPr>
          </a:p>
        </p:txBody>
      </p:sp>
      <p:cxnSp>
        <p:nvCxnSpPr>
          <p:cNvPr id="34" name="Straight Connector 33">
            <a:extLst>
              <a:ext uri="{FF2B5EF4-FFF2-40B4-BE49-F238E27FC236}">
                <a16:creationId xmlns:a16="http://schemas.microsoft.com/office/drawing/2014/main" id="{1CE6EF59-6230-4817-BE4C-CF94456216AC}"/>
              </a:ext>
            </a:extLst>
          </p:cNvPr>
          <p:cNvCxnSpPr>
            <a:cxnSpLocks/>
          </p:cNvCxnSpPr>
          <p:nvPr/>
        </p:nvCxnSpPr>
        <p:spPr>
          <a:xfrm>
            <a:off x="0" y="6442050"/>
            <a:ext cx="12192000" cy="0"/>
          </a:xfrm>
          <a:prstGeom prst="line">
            <a:avLst/>
          </a:prstGeom>
          <a:ln w="19050">
            <a:solidFill>
              <a:srgbClr val="5E974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46AE7AD-3C97-4102-93FF-43BA9BC00593}"/>
              </a:ext>
            </a:extLst>
          </p:cNvPr>
          <p:cNvSpPr txBox="1"/>
          <p:nvPr/>
        </p:nvSpPr>
        <p:spPr>
          <a:xfrm>
            <a:off x="9210534" y="6500685"/>
            <a:ext cx="2922595" cy="307777"/>
          </a:xfrm>
          <a:prstGeom prst="rect">
            <a:avLst/>
          </a:prstGeom>
          <a:noFill/>
        </p:spPr>
        <p:txBody>
          <a:bodyPr wrap="none" rtlCol="0">
            <a:spAutoFit/>
          </a:bodyPr>
          <a:lstStyle/>
          <a:p>
            <a:r>
              <a:rPr lang="en-US" sz="1400" dirty="0">
                <a:solidFill>
                  <a:schemeClr val="tx1">
                    <a:lumMod val="65000"/>
                    <a:lumOff val="35000"/>
                  </a:schemeClr>
                </a:solidFill>
                <a:latin typeface="Montserrat Light" panose="00000400000000000000" pitchFamily="50" charset="0"/>
              </a:rPr>
              <a:t>2024 2-Year Wallin Scholarship</a:t>
            </a:r>
          </a:p>
        </p:txBody>
      </p:sp>
      <p:grpSp>
        <p:nvGrpSpPr>
          <p:cNvPr id="27" name="Group 26">
            <a:extLst>
              <a:ext uri="{FF2B5EF4-FFF2-40B4-BE49-F238E27FC236}">
                <a16:creationId xmlns:a16="http://schemas.microsoft.com/office/drawing/2014/main" id="{BBF70335-9A19-42A9-AD78-922695900586}"/>
              </a:ext>
            </a:extLst>
          </p:cNvPr>
          <p:cNvGrpSpPr/>
          <p:nvPr/>
        </p:nvGrpSpPr>
        <p:grpSpPr>
          <a:xfrm>
            <a:off x="10109200" y="-1"/>
            <a:ext cx="1371600" cy="919289"/>
            <a:chOff x="10109200" y="-1"/>
            <a:chExt cx="1371600" cy="919289"/>
          </a:xfrm>
        </p:grpSpPr>
        <p:grpSp>
          <p:nvGrpSpPr>
            <p:cNvPr id="28" name="Group 27">
              <a:extLst>
                <a:ext uri="{FF2B5EF4-FFF2-40B4-BE49-F238E27FC236}">
                  <a16:creationId xmlns:a16="http://schemas.microsoft.com/office/drawing/2014/main" id="{A56D478F-02BE-41EA-AA9F-5BBD9AD8B2F0}"/>
                </a:ext>
              </a:extLst>
            </p:cNvPr>
            <p:cNvGrpSpPr/>
            <p:nvPr/>
          </p:nvGrpSpPr>
          <p:grpSpPr>
            <a:xfrm>
              <a:off x="10109200" y="-1"/>
              <a:ext cx="1371600" cy="919289"/>
              <a:chOff x="4631866" y="4511011"/>
              <a:chExt cx="2537460" cy="1658564"/>
            </a:xfrm>
          </p:grpSpPr>
          <p:grpSp>
            <p:nvGrpSpPr>
              <p:cNvPr id="31" name="Group 30">
                <a:extLst>
                  <a:ext uri="{FF2B5EF4-FFF2-40B4-BE49-F238E27FC236}">
                    <a16:creationId xmlns:a16="http://schemas.microsoft.com/office/drawing/2014/main" id="{3C5F4E88-2883-4B99-9900-9DD3265E4021}"/>
                  </a:ext>
                </a:extLst>
              </p:cNvPr>
              <p:cNvGrpSpPr/>
              <p:nvPr/>
            </p:nvGrpSpPr>
            <p:grpSpPr>
              <a:xfrm>
                <a:off x="4631866" y="4511011"/>
                <a:ext cx="2537460" cy="1649743"/>
                <a:chOff x="4640580" y="4511011"/>
                <a:chExt cx="2537460" cy="1649743"/>
              </a:xfrm>
            </p:grpSpPr>
            <p:sp>
              <p:nvSpPr>
                <p:cNvPr id="33" name="Oval 32">
                  <a:extLst>
                    <a:ext uri="{FF2B5EF4-FFF2-40B4-BE49-F238E27FC236}">
                      <a16:creationId xmlns:a16="http://schemas.microsoft.com/office/drawing/2014/main" id="{4F89E534-C2AA-43A4-849C-C8054F55E379}"/>
                    </a:ext>
                  </a:extLst>
                </p:cNvPr>
                <p:cNvSpPr/>
                <p:nvPr/>
              </p:nvSpPr>
              <p:spPr>
                <a:xfrm>
                  <a:off x="5177790" y="4697714"/>
                  <a:ext cx="1463040" cy="1463040"/>
                </a:xfrm>
                <a:prstGeom prst="ellipse">
                  <a:avLst/>
                </a:prstGeom>
                <a:solidFill>
                  <a:srgbClr val="014F5B"/>
                </a:solidFill>
                <a:ln>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Process 35">
                  <a:extLst>
                    <a:ext uri="{FF2B5EF4-FFF2-40B4-BE49-F238E27FC236}">
                      <a16:creationId xmlns:a16="http://schemas.microsoft.com/office/drawing/2014/main" id="{F55EC2CD-90B2-4A0B-A820-85BBDD2DF964}"/>
                    </a:ext>
                  </a:extLst>
                </p:cNvPr>
                <p:cNvSpPr/>
                <p:nvPr/>
              </p:nvSpPr>
              <p:spPr>
                <a:xfrm>
                  <a:off x="4640580" y="4511011"/>
                  <a:ext cx="2537460" cy="127256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a:extLst>
                  <a:ext uri="{FF2B5EF4-FFF2-40B4-BE49-F238E27FC236}">
                    <a16:creationId xmlns:a16="http://schemas.microsoft.com/office/drawing/2014/main" id="{F01AC125-D734-47DE-9289-389694680087}"/>
                  </a:ext>
                </a:extLst>
              </p:cNvPr>
              <p:cNvSpPr/>
              <p:nvPr/>
            </p:nvSpPr>
            <p:spPr>
              <a:xfrm>
                <a:off x="5171840" y="4767293"/>
                <a:ext cx="1437894" cy="1402282"/>
              </a:xfrm>
              <a:prstGeom prst="ellipse">
                <a:avLst/>
              </a:prstGeom>
              <a:noFill/>
              <a:ln w="19050">
                <a:solidFill>
                  <a:srgbClr val="014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159A2B84-00D8-4924-85EC-A890F4A67934}"/>
                </a:ext>
              </a:extLst>
            </p:cNvPr>
            <p:cNvSpPr txBox="1"/>
            <p:nvPr/>
          </p:nvSpPr>
          <p:spPr>
            <a:xfrm>
              <a:off x="10596701" y="222454"/>
              <a:ext cx="391297" cy="523220"/>
            </a:xfrm>
            <a:prstGeom prst="rect">
              <a:avLst/>
            </a:prstGeom>
            <a:noFill/>
          </p:spPr>
          <p:txBody>
            <a:bodyPr wrap="square" rtlCol="0">
              <a:spAutoFit/>
            </a:bodyPr>
            <a:lstStyle/>
            <a:p>
              <a:pPr algn="ctr"/>
              <a:r>
                <a:rPr lang="en-US" sz="2800" dirty="0">
                  <a:solidFill>
                    <a:srgbClr val="014F5B"/>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2</a:t>
              </a:r>
            </a:p>
          </p:txBody>
        </p:sp>
        <p:sp>
          <p:nvSpPr>
            <p:cNvPr id="30" name="TextBox 29">
              <a:extLst>
                <a:ext uri="{FF2B5EF4-FFF2-40B4-BE49-F238E27FC236}">
                  <a16:creationId xmlns:a16="http://schemas.microsoft.com/office/drawing/2014/main" id="{870D68A3-63F3-409C-8D20-CE7BC3AC2DAC}"/>
                </a:ext>
              </a:extLst>
            </p:cNvPr>
            <p:cNvSpPr txBox="1"/>
            <p:nvPr/>
          </p:nvSpPr>
          <p:spPr>
            <a:xfrm>
              <a:off x="10594050" y="696787"/>
              <a:ext cx="391297" cy="215444"/>
            </a:xfrm>
            <a:prstGeom prst="rect">
              <a:avLst/>
            </a:prstGeom>
            <a:noFill/>
            <a:ln>
              <a:noFill/>
            </a:ln>
          </p:spPr>
          <p:txBody>
            <a:bodyPr wrap="square" rtlCol="0">
              <a:spAutoFit/>
            </a:bodyPr>
            <a:lstStyle/>
            <a:p>
              <a:pPr algn="ctr"/>
              <a:r>
                <a:rPr lang="en-US" sz="8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rPr>
                <a:t>Year</a:t>
              </a:r>
              <a:endParaRPr lang="en-US" sz="500" dirty="0">
                <a:solidFill>
                  <a:schemeClr val="bg1"/>
                </a:solidFill>
                <a:latin typeface="Microsoft GothicNeo Light" panose="020B0300000101010101" pitchFamily="34" charset="-127"/>
                <a:ea typeface="Microsoft GothicNeo Light" panose="020B0300000101010101" pitchFamily="34" charset="-127"/>
                <a:cs typeface="Microsoft GothicNeo Light" panose="020B0300000101010101" pitchFamily="34" charset="-127"/>
              </a:endParaRPr>
            </a:p>
          </p:txBody>
        </p:sp>
      </p:grpSp>
      <p:pic>
        <p:nvPicPr>
          <p:cNvPr id="37" name="Picture 36">
            <a:extLst>
              <a:ext uri="{FF2B5EF4-FFF2-40B4-BE49-F238E27FC236}">
                <a16:creationId xmlns:a16="http://schemas.microsoft.com/office/drawing/2014/main" id="{A901224B-58D4-4BAC-BC6E-93840D7C9522}"/>
              </a:ext>
            </a:extLst>
          </p:cNvPr>
          <p:cNvPicPr>
            <a:picLocks noChangeAspect="1"/>
          </p:cNvPicPr>
          <p:nvPr/>
        </p:nvPicPr>
        <p:blipFill>
          <a:blip r:embed="rId3"/>
          <a:stretch>
            <a:fillRect/>
          </a:stretch>
        </p:blipFill>
        <p:spPr>
          <a:xfrm>
            <a:off x="11257682" y="49538"/>
            <a:ext cx="875447" cy="947798"/>
          </a:xfrm>
          <a:prstGeom prst="rect">
            <a:avLst/>
          </a:prstGeom>
        </p:spPr>
      </p:pic>
    </p:spTree>
    <p:extLst>
      <p:ext uri="{BB962C8B-B14F-4D97-AF65-F5344CB8AC3E}">
        <p14:creationId xmlns:p14="http://schemas.microsoft.com/office/powerpoint/2010/main" val="26322619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95e145a-3fd3-4299-b95c-bd6d7129b6e7">
      <Terms xmlns="http://schemas.microsoft.com/office/infopath/2007/PartnerControls"/>
    </lcf76f155ced4ddcb4097134ff3c332f>
    <TaxCatchAll xmlns="3ee34773-e1d0-4672-a4ef-a956fd0451e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0BE75103D7B646A8217D4AF8BDBBF1" ma:contentTypeVersion="18" ma:contentTypeDescription="Create a new document." ma:contentTypeScope="" ma:versionID="e6ae90785a968317125b81df590c7924">
  <xsd:schema xmlns:xsd="http://www.w3.org/2001/XMLSchema" xmlns:xs="http://www.w3.org/2001/XMLSchema" xmlns:p="http://schemas.microsoft.com/office/2006/metadata/properties" xmlns:ns2="395e145a-3fd3-4299-b95c-bd6d7129b6e7" xmlns:ns3="3ee34773-e1d0-4672-a4ef-a956fd0451ef" targetNamespace="http://schemas.microsoft.com/office/2006/metadata/properties" ma:root="true" ma:fieldsID="a90a85a42bb96a3608c9f91893efef64" ns2:_="" ns3:_="">
    <xsd:import namespace="395e145a-3fd3-4299-b95c-bd6d7129b6e7"/>
    <xsd:import namespace="3ee34773-e1d0-4672-a4ef-a956fd0451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e145a-3fd3-4299-b95c-bd6d7129b6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721307-d8b4-482a-8e0d-7fd029311a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e34773-e1d0-4672-a4ef-a956fd0451e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a47706d-63bb-4055-bf9e-75a0655c7b9a}" ma:internalName="TaxCatchAll" ma:showField="CatchAllData" ma:web="3ee34773-e1d0-4672-a4ef-a956fd0451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2FDF51-C3E7-426C-8EC5-D97DB2AD2275}">
  <ds:schemaRefs>
    <ds:schemaRef ds:uri="http://purl.org/dc/dcmitype/"/>
    <ds:schemaRef ds:uri="http://www.w3.org/XML/1998/namespace"/>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purl.org/dc/elements/1.1/"/>
    <ds:schemaRef ds:uri="3ee34773-e1d0-4672-a4ef-a956fd0451ef"/>
    <ds:schemaRef ds:uri="395e145a-3fd3-4299-b95c-bd6d7129b6e7"/>
    <ds:schemaRef ds:uri="http://schemas.microsoft.com/office/2006/metadata/properties"/>
  </ds:schemaRefs>
</ds:datastoreItem>
</file>

<file path=customXml/itemProps2.xml><?xml version="1.0" encoding="utf-8"?>
<ds:datastoreItem xmlns:ds="http://schemas.openxmlformats.org/officeDocument/2006/customXml" ds:itemID="{0B83B2E6-DFB4-4175-9BDA-F04694F28EBB}">
  <ds:schemaRefs>
    <ds:schemaRef ds:uri="http://schemas.microsoft.com/sharepoint/v3/contenttype/forms"/>
  </ds:schemaRefs>
</ds:datastoreItem>
</file>

<file path=customXml/itemProps3.xml><?xml version="1.0" encoding="utf-8"?>
<ds:datastoreItem xmlns:ds="http://schemas.openxmlformats.org/officeDocument/2006/customXml" ds:itemID="{38E7E6AD-F813-48F0-9683-760989CE40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5e145a-3fd3-4299-b95c-bd6d7129b6e7"/>
    <ds:schemaRef ds:uri="3ee34773-e1d0-4672-a4ef-a956fd0451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19376</TotalTime>
  <Words>2458</Words>
  <Application>Microsoft Office PowerPoint</Application>
  <PresentationFormat>Widescreen</PresentationFormat>
  <Paragraphs>218</Paragraphs>
  <Slides>22</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Microsoft GothicNeo</vt:lpstr>
      <vt:lpstr>Microsoft GothicNeo Light</vt:lpstr>
      <vt:lpstr>Arial</vt:lpstr>
      <vt:lpstr>Calibri</vt:lpstr>
      <vt:lpstr>Calibri Light</vt:lpstr>
      <vt:lpstr>Courier New</vt:lpstr>
      <vt:lpstr>Montserrat</vt:lpstr>
      <vt:lpstr>Montserrat ExtraLight</vt:lpstr>
      <vt:lpstr>Montserrat Light</vt:lpstr>
      <vt:lpstr>Montserrat SemiBold</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Salkas</dc:creator>
  <cp:lastModifiedBy>Muna Adani</cp:lastModifiedBy>
  <cp:revision>161</cp:revision>
  <dcterms:created xsi:type="dcterms:W3CDTF">2020-08-19T19:26:42Z</dcterms:created>
  <dcterms:modified xsi:type="dcterms:W3CDTF">2024-03-13T14:27:13Z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0x0101009B0BE75103D7B646A8217D4AF8BDBBF1</vt:lpwstr>
  </property>
  <property fmtid="{D5CDD505-2E9C-101B-9397-08002B2CF9AE}" pid="3" name="MediaServiceImageTags">
    <vt:lpwstr/>
  </property>
</Properties>
</file>