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25"/>
  </p:notesMasterIdLst>
  <p:sldIdLst>
    <p:sldId id="270" r:id="rId5"/>
    <p:sldId id="256" r:id="rId6"/>
    <p:sldId id="258" r:id="rId7"/>
    <p:sldId id="263" r:id="rId8"/>
    <p:sldId id="265" r:id="rId9"/>
    <p:sldId id="264" r:id="rId10"/>
    <p:sldId id="271" r:id="rId11"/>
    <p:sldId id="260" r:id="rId12"/>
    <p:sldId id="274" r:id="rId13"/>
    <p:sldId id="261" r:id="rId14"/>
    <p:sldId id="262" r:id="rId15"/>
    <p:sldId id="266" r:id="rId16"/>
    <p:sldId id="272" r:id="rId17"/>
    <p:sldId id="273" r:id="rId18"/>
    <p:sldId id="277" r:id="rId19"/>
    <p:sldId id="282" r:id="rId20"/>
    <p:sldId id="279" r:id="rId21"/>
    <p:sldId id="280" r:id="rId22"/>
    <p:sldId id="275" r:id="rId23"/>
    <p:sldId id="283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Bold" panose="00000800000000000000" charset="0"/>
      <p:regular r:id="rId36"/>
      <p:bold r:id="rId37"/>
    </p:embeddedFont>
    <p:embeddedFont>
      <p:font typeface="Montserrat Light" panose="00000400000000000000" pitchFamily="2" charset="0"/>
      <p:regular r:id="rId38"/>
      <p:italic r:id="rId39"/>
    </p:embeddedFont>
    <p:embeddedFont>
      <p:font typeface="Montserrat SemiBold" panose="00000700000000000000" pitchFamily="2" charset="0"/>
      <p:bold r:id="rId40"/>
      <p:boldItalic r:id="rId41"/>
    </p:embeddedFont>
    <p:embeddedFont>
      <p:font typeface="Montserrat Semi-Bold" panose="020B0604020202020204" charset="0"/>
      <p:regular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Bold" panose="020B0806030504020204" charset="0"/>
      <p:regular r:id="rId47"/>
      <p:bold r:id="rId48"/>
    </p:embeddedFont>
    <p:embeddedFont>
      <p:font typeface="Open Sans ExtraBold" panose="020B0906030804020204" pitchFamily="34" charset="0"/>
      <p:bold r:id="rId49"/>
      <p:boldItalic r:id="rId50"/>
    </p:embeddedFont>
    <p:embeddedFont>
      <p:font typeface="Open Sans Light" panose="020B0306030504020204" pitchFamily="34" charset="0"/>
      <p:regular r:id="rId51"/>
      <p:italic r:id="rId52"/>
    </p:embeddedFont>
    <p:embeddedFont>
      <p:font typeface="Source Sans Pro Bold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F5B"/>
    <a:srgbClr val="5C9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9FBFA-25B7-4303-ADF0-B402275DA5B9}" v="102" dt="2023-10-25T02:50:05.761"/>
    <p1510:client id="{6D4A57F9-43CA-4E25-A257-235DF989E007}" v="2" dt="2023-10-30T17:29:21.718"/>
    <p1510:client id="{84048F02-AD70-10B4-6143-E06D2DBAC300}" v="1" dt="2023-10-27T16:00:13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22" autoAdjust="0"/>
  </p:normalViewPr>
  <p:slideViewPr>
    <p:cSldViewPr>
      <p:cViewPr varScale="1">
        <p:scale>
          <a:sx n="42" d="100"/>
          <a:sy n="42" d="100"/>
        </p:scale>
        <p:origin x="4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3A7B5-BA56-451E-9DD0-D76021FF3E5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E4C87C-28BD-49BF-9912-3D7C0EB4BCAA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Scholarship </a:t>
          </a:r>
          <a:endParaRPr lang="en-US" dirty="0">
            <a:latin typeface="Montserrat" panose="02000505000000020004" pitchFamily="2" charset="0"/>
          </a:endParaRPr>
        </a:p>
      </dgm:t>
    </dgm:pt>
    <dgm:pt modelId="{06F560C2-6E83-41AC-9B26-B4DDC1BCFE77}" type="parTrans" cxnId="{95CC184D-DD61-4286-A145-D039BCC700DF}">
      <dgm:prSet/>
      <dgm:spPr/>
      <dgm:t>
        <a:bodyPr/>
        <a:lstStyle/>
        <a:p>
          <a:endParaRPr lang="en-US"/>
        </a:p>
      </dgm:t>
    </dgm:pt>
    <dgm:pt modelId="{3DA80C62-C244-400A-AE23-EF509D62B928}" type="sibTrans" cxnId="{95CC184D-DD61-4286-A145-D039BCC700DF}">
      <dgm:prSet/>
      <dgm:spPr/>
      <dgm:t>
        <a:bodyPr/>
        <a:lstStyle/>
        <a:p>
          <a:endParaRPr lang="en-US"/>
        </a:p>
      </dgm:t>
    </dgm:pt>
    <dgm:pt modelId="{4EE4DBAD-5C4C-4A74-9758-F269855B1F8F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Advising </a:t>
          </a:r>
          <a:endParaRPr lang="en-US" dirty="0">
            <a:latin typeface="Montserrat" panose="02000505000000020004" pitchFamily="2" charset="0"/>
          </a:endParaRPr>
        </a:p>
      </dgm:t>
    </dgm:pt>
    <dgm:pt modelId="{420652A8-3528-4FF8-B305-DC0E9F96E7AE}" type="parTrans" cxnId="{50E7BAFB-EAEE-4C2B-82EB-A0F2C6654B79}">
      <dgm:prSet/>
      <dgm:spPr/>
      <dgm:t>
        <a:bodyPr/>
        <a:lstStyle/>
        <a:p>
          <a:endParaRPr lang="en-US"/>
        </a:p>
      </dgm:t>
    </dgm:pt>
    <dgm:pt modelId="{FC5C5680-E168-4627-8E40-34B506AF2941}" type="sibTrans" cxnId="{50E7BAFB-EAEE-4C2B-82EB-A0F2C6654B79}">
      <dgm:prSet/>
      <dgm:spPr/>
      <dgm:t>
        <a:bodyPr/>
        <a:lstStyle/>
        <a:p>
          <a:endParaRPr lang="en-US"/>
        </a:p>
      </dgm:t>
    </dgm:pt>
    <dgm:pt modelId="{3C25FAEF-5772-4DAB-BA0E-8E32BAFB2500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Career </a:t>
          </a:r>
          <a:endParaRPr lang="en-US" dirty="0">
            <a:latin typeface="Montserrat" panose="02000505000000020004" pitchFamily="2" charset="0"/>
          </a:endParaRPr>
        </a:p>
      </dgm:t>
    </dgm:pt>
    <dgm:pt modelId="{130C53B3-67C5-4A84-AF48-BA6B91D2F72E}" type="parTrans" cxnId="{FBE949A5-2587-45CB-B69B-B7BB6983B18E}">
      <dgm:prSet/>
      <dgm:spPr/>
      <dgm:t>
        <a:bodyPr/>
        <a:lstStyle/>
        <a:p>
          <a:endParaRPr lang="en-US"/>
        </a:p>
      </dgm:t>
    </dgm:pt>
    <dgm:pt modelId="{480C3CEA-1AF3-40FD-97C4-ACA6FBD7E652}" type="sibTrans" cxnId="{FBE949A5-2587-45CB-B69B-B7BB6983B18E}">
      <dgm:prSet/>
      <dgm:spPr/>
      <dgm:t>
        <a:bodyPr/>
        <a:lstStyle/>
        <a:p>
          <a:endParaRPr lang="en-US"/>
        </a:p>
      </dgm:t>
    </dgm:pt>
    <dgm:pt modelId="{1044458C-B5E3-42DA-9F7A-03D5691686A7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Eligibility Criteria </a:t>
          </a:r>
          <a:endParaRPr lang="en-US" dirty="0">
            <a:latin typeface="Montserrat" panose="02000505000000020004" pitchFamily="2" charset="0"/>
          </a:endParaRPr>
        </a:p>
      </dgm:t>
    </dgm:pt>
    <dgm:pt modelId="{3D9AAD21-1A2F-4B0F-B783-AC5086706809}" type="parTrans" cxnId="{C5453A3C-C2E2-46FC-A70F-84042EEC579D}">
      <dgm:prSet/>
      <dgm:spPr/>
      <dgm:t>
        <a:bodyPr/>
        <a:lstStyle/>
        <a:p>
          <a:endParaRPr lang="en-US"/>
        </a:p>
      </dgm:t>
    </dgm:pt>
    <dgm:pt modelId="{A59824D5-5009-4270-9971-89E42B828554}" type="sibTrans" cxnId="{C5453A3C-C2E2-46FC-A70F-84042EEC579D}">
      <dgm:prSet/>
      <dgm:spPr/>
      <dgm:t>
        <a:bodyPr/>
        <a:lstStyle/>
        <a:p>
          <a:endParaRPr lang="en-US"/>
        </a:p>
      </dgm:t>
    </dgm:pt>
    <dgm:pt modelId="{DC8DDEA3-F3F7-4DB9-95DD-7951F623B1F5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Application Process</a:t>
          </a:r>
          <a:endParaRPr lang="en-US" dirty="0">
            <a:latin typeface="Montserrat" panose="02000505000000020004" pitchFamily="2" charset="0"/>
          </a:endParaRPr>
        </a:p>
      </dgm:t>
    </dgm:pt>
    <dgm:pt modelId="{0F7767FB-BADA-4D14-BC2C-2836C08CEFE7}" type="parTrans" cxnId="{F625A9F3-B507-4743-95D8-7E674F2FBD81}">
      <dgm:prSet/>
      <dgm:spPr/>
      <dgm:t>
        <a:bodyPr/>
        <a:lstStyle/>
        <a:p>
          <a:endParaRPr lang="en-US"/>
        </a:p>
      </dgm:t>
    </dgm:pt>
    <dgm:pt modelId="{3ED666F1-908E-4D21-AD57-CF1575CF5689}" type="sibTrans" cxnId="{F625A9F3-B507-4743-95D8-7E674F2FBD81}">
      <dgm:prSet/>
      <dgm:spPr/>
      <dgm:t>
        <a:bodyPr/>
        <a:lstStyle/>
        <a:p>
          <a:endParaRPr lang="en-US"/>
        </a:p>
      </dgm:t>
    </dgm:pt>
    <dgm:pt modelId="{33415870-252E-4C85-A919-B5C860DADB3E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Deadlines </a:t>
          </a:r>
          <a:endParaRPr lang="en-US" dirty="0">
            <a:latin typeface="Montserrat" panose="02000505000000020004" pitchFamily="2" charset="0"/>
          </a:endParaRPr>
        </a:p>
      </dgm:t>
    </dgm:pt>
    <dgm:pt modelId="{7813BBAF-1031-4C20-BE9A-69B44816D36C}" type="parTrans" cxnId="{54DFF1A0-E004-42B5-8C15-ED63602B9DBC}">
      <dgm:prSet/>
      <dgm:spPr/>
      <dgm:t>
        <a:bodyPr/>
        <a:lstStyle/>
        <a:p>
          <a:endParaRPr lang="en-US"/>
        </a:p>
      </dgm:t>
    </dgm:pt>
    <dgm:pt modelId="{E5A04CB0-161D-4D70-B4DC-2582C9221BEE}" type="sibTrans" cxnId="{54DFF1A0-E004-42B5-8C15-ED63602B9DBC}">
      <dgm:prSet/>
      <dgm:spPr/>
      <dgm:t>
        <a:bodyPr/>
        <a:lstStyle/>
        <a:p>
          <a:endParaRPr lang="en-US"/>
        </a:p>
      </dgm:t>
    </dgm:pt>
    <dgm:pt modelId="{4C2E2720-1BFE-4554-A5F6-6DE529459811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NEXT sTEPS</a:t>
          </a:r>
          <a:endParaRPr lang="en-US" dirty="0">
            <a:latin typeface="Montserrat" panose="02000505000000020004" pitchFamily="2" charset="0"/>
          </a:endParaRPr>
        </a:p>
      </dgm:t>
    </dgm:pt>
    <dgm:pt modelId="{E4178848-3AB5-4634-AB65-35CC46E8D5B3}" type="parTrans" cxnId="{4477A22C-8B3E-427D-BCAB-3F14E21AAE3A}">
      <dgm:prSet/>
      <dgm:spPr/>
      <dgm:t>
        <a:bodyPr/>
        <a:lstStyle/>
        <a:p>
          <a:endParaRPr lang="en-US"/>
        </a:p>
      </dgm:t>
    </dgm:pt>
    <dgm:pt modelId="{748A3A5F-D677-4F92-BD1E-0BF501FA6F73}" type="sibTrans" cxnId="{4477A22C-8B3E-427D-BCAB-3F14E21AAE3A}">
      <dgm:prSet/>
      <dgm:spPr/>
      <dgm:t>
        <a:bodyPr/>
        <a:lstStyle/>
        <a:p>
          <a:endParaRPr lang="en-US"/>
        </a:p>
      </dgm:t>
    </dgm:pt>
    <dgm:pt modelId="{817F8D6D-C0B1-4B58-96B6-5781FD9B2F9E}">
      <dgm:prSet/>
      <dgm:spPr>
        <a:solidFill>
          <a:srgbClr val="014F5B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Montserrat" panose="02000505000000020004" pitchFamily="2" charset="0"/>
            </a:rPr>
            <a:t>Mission</a:t>
          </a:r>
          <a:r>
            <a:rPr lang="en-US">
              <a:latin typeface="Montserrat Light" panose="00000400000000000000" pitchFamily="2" charset="0"/>
            </a:rPr>
            <a:t> </a:t>
          </a:r>
          <a:r>
            <a:rPr lang="en-US">
              <a:latin typeface="Montserrat" panose="02000505000000020004" pitchFamily="2" charset="0"/>
            </a:rPr>
            <a:t>&amp; Vision </a:t>
          </a:r>
          <a:endParaRPr lang="en-US" dirty="0">
            <a:latin typeface="Montserrat" panose="02000505000000020004" pitchFamily="2" charset="0"/>
          </a:endParaRPr>
        </a:p>
      </dgm:t>
    </dgm:pt>
    <dgm:pt modelId="{C9FB366D-F043-4693-84B8-CE3317BCB902}" type="sibTrans" cxnId="{5AC1FE28-C252-4313-85E2-E39BC0EE4411}">
      <dgm:prSet/>
      <dgm:spPr/>
      <dgm:t>
        <a:bodyPr/>
        <a:lstStyle/>
        <a:p>
          <a:endParaRPr lang="en-US"/>
        </a:p>
      </dgm:t>
    </dgm:pt>
    <dgm:pt modelId="{F05D33EE-DB70-4470-AFEF-95877D761BC6}" type="parTrans" cxnId="{5AC1FE28-C252-4313-85E2-E39BC0EE4411}">
      <dgm:prSet/>
      <dgm:spPr/>
      <dgm:t>
        <a:bodyPr/>
        <a:lstStyle/>
        <a:p>
          <a:endParaRPr lang="en-US"/>
        </a:p>
      </dgm:t>
    </dgm:pt>
    <dgm:pt modelId="{BD462FE0-AD89-4964-81F4-C77DB3E948DE}" type="pres">
      <dgm:prSet presAssocID="{F523A7B5-BA56-451E-9DD0-D76021FF3E54}" presName="diagram" presStyleCnt="0">
        <dgm:presLayoutVars>
          <dgm:dir/>
          <dgm:resizeHandles val="exact"/>
        </dgm:presLayoutVars>
      </dgm:prSet>
      <dgm:spPr/>
    </dgm:pt>
    <dgm:pt modelId="{C9CEF1FC-00DF-4A73-9440-8E5F8C9BAF61}" type="pres">
      <dgm:prSet presAssocID="{817F8D6D-C0B1-4B58-96B6-5781FD9B2F9E}" presName="node" presStyleLbl="node1" presStyleIdx="0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A887A120-BFC1-422B-8390-416716CD3723}" type="pres">
      <dgm:prSet presAssocID="{C9FB366D-F043-4693-84B8-CE3317BCB902}" presName="sibTrans" presStyleCnt="0"/>
      <dgm:spPr/>
    </dgm:pt>
    <dgm:pt modelId="{51B7ACC5-83D8-443E-B7C3-D9BEBADDDC15}" type="pres">
      <dgm:prSet presAssocID="{B4E4C87C-28BD-49BF-9912-3D7C0EB4BCAA}" presName="node" presStyleLbl="node1" presStyleIdx="1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D5C883E6-F145-45B9-AE1F-7C11FC3D33A8}" type="pres">
      <dgm:prSet presAssocID="{3DA80C62-C244-400A-AE23-EF509D62B928}" presName="sibTrans" presStyleCnt="0"/>
      <dgm:spPr/>
    </dgm:pt>
    <dgm:pt modelId="{C88AC87A-74D8-441C-865B-E28C6AD64FB2}" type="pres">
      <dgm:prSet presAssocID="{4EE4DBAD-5C4C-4A74-9758-F269855B1F8F}" presName="node" presStyleLbl="node1" presStyleIdx="2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EB689839-3F1B-4B13-8D75-CB4F4FF9D080}" type="pres">
      <dgm:prSet presAssocID="{FC5C5680-E168-4627-8E40-34B506AF2941}" presName="sibTrans" presStyleCnt="0"/>
      <dgm:spPr/>
    </dgm:pt>
    <dgm:pt modelId="{30E544B4-0B6D-468C-97ED-D8AB587929DC}" type="pres">
      <dgm:prSet presAssocID="{3C25FAEF-5772-4DAB-BA0E-8E32BAFB2500}" presName="node" presStyleLbl="node1" presStyleIdx="3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42E2FB88-9A48-4305-951C-DF2730CA3313}" type="pres">
      <dgm:prSet presAssocID="{480C3CEA-1AF3-40FD-97C4-ACA6FBD7E652}" presName="sibTrans" presStyleCnt="0"/>
      <dgm:spPr/>
    </dgm:pt>
    <dgm:pt modelId="{FCC7CA91-6C08-426B-9069-1C8AFA298963}" type="pres">
      <dgm:prSet presAssocID="{1044458C-B5E3-42DA-9F7A-03D5691686A7}" presName="node" presStyleLbl="node1" presStyleIdx="4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8EC152AB-24BC-4DF7-BE27-BD76751C6A71}" type="pres">
      <dgm:prSet presAssocID="{A59824D5-5009-4270-9971-89E42B828554}" presName="sibTrans" presStyleCnt="0"/>
      <dgm:spPr/>
    </dgm:pt>
    <dgm:pt modelId="{D86A621F-8CF0-4B95-9C26-5B5D784E8508}" type="pres">
      <dgm:prSet presAssocID="{DC8DDEA3-F3F7-4DB9-95DD-7951F623B1F5}" presName="node" presStyleLbl="node1" presStyleIdx="5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CF678C27-70C4-4651-B870-55F6EF2C7852}" type="pres">
      <dgm:prSet presAssocID="{3ED666F1-908E-4D21-AD57-CF1575CF5689}" presName="sibTrans" presStyleCnt="0"/>
      <dgm:spPr/>
    </dgm:pt>
    <dgm:pt modelId="{F825B854-C6AD-48C3-A3C7-DF41C2FB47DB}" type="pres">
      <dgm:prSet presAssocID="{33415870-252E-4C85-A919-B5C860DADB3E}" presName="node" presStyleLbl="node1" presStyleIdx="6" presStyleCnt="8">
        <dgm:presLayoutVars>
          <dgm:bulletEnabled val="1"/>
        </dgm:presLayoutVars>
      </dgm:prSet>
      <dgm:spPr>
        <a:prstGeom prst="roundRect">
          <a:avLst/>
        </a:prstGeom>
      </dgm:spPr>
    </dgm:pt>
    <dgm:pt modelId="{1625B10C-6280-4290-BECD-1DBD0A0AA80B}" type="pres">
      <dgm:prSet presAssocID="{E5A04CB0-161D-4D70-B4DC-2582C9221BEE}" presName="sibTrans" presStyleCnt="0"/>
      <dgm:spPr/>
    </dgm:pt>
    <dgm:pt modelId="{47950BA9-11E8-4365-9697-065F652488AD}" type="pres">
      <dgm:prSet presAssocID="{4C2E2720-1BFE-4554-A5F6-6DE529459811}" presName="node" presStyleLbl="node1" presStyleIdx="7" presStyleCnt="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A2B2401-0706-47AE-B15B-9A41C4D1883A}" type="presOf" srcId="{4EE4DBAD-5C4C-4A74-9758-F269855B1F8F}" destId="{C88AC87A-74D8-441C-865B-E28C6AD64FB2}" srcOrd="0" destOrd="0" presId="urn:microsoft.com/office/officeart/2005/8/layout/default"/>
    <dgm:cxn modelId="{83C79024-154A-402D-A973-D68B8ABC006E}" type="presOf" srcId="{4C2E2720-1BFE-4554-A5F6-6DE529459811}" destId="{47950BA9-11E8-4365-9697-065F652488AD}" srcOrd="0" destOrd="0" presId="urn:microsoft.com/office/officeart/2005/8/layout/default"/>
    <dgm:cxn modelId="{5AC1FE28-C252-4313-85E2-E39BC0EE4411}" srcId="{F523A7B5-BA56-451E-9DD0-D76021FF3E54}" destId="{817F8D6D-C0B1-4B58-96B6-5781FD9B2F9E}" srcOrd="0" destOrd="0" parTransId="{F05D33EE-DB70-4470-AFEF-95877D761BC6}" sibTransId="{C9FB366D-F043-4693-84B8-CE3317BCB902}"/>
    <dgm:cxn modelId="{4477A22C-8B3E-427D-BCAB-3F14E21AAE3A}" srcId="{F523A7B5-BA56-451E-9DD0-D76021FF3E54}" destId="{4C2E2720-1BFE-4554-A5F6-6DE529459811}" srcOrd="7" destOrd="0" parTransId="{E4178848-3AB5-4634-AB65-35CC46E8D5B3}" sibTransId="{748A3A5F-D677-4F92-BD1E-0BF501FA6F73}"/>
    <dgm:cxn modelId="{C5453A3C-C2E2-46FC-A70F-84042EEC579D}" srcId="{F523A7B5-BA56-451E-9DD0-D76021FF3E54}" destId="{1044458C-B5E3-42DA-9F7A-03D5691686A7}" srcOrd="4" destOrd="0" parTransId="{3D9AAD21-1A2F-4B0F-B783-AC5086706809}" sibTransId="{A59824D5-5009-4270-9971-89E42B828554}"/>
    <dgm:cxn modelId="{95CC184D-DD61-4286-A145-D039BCC700DF}" srcId="{F523A7B5-BA56-451E-9DD0-D76021FF3E54}" destId="{B4E4C87C-28BD-49BF-9912-3D7C0EB4BCAA}" srcOrd="1" destOrd="0" parTransId="{06F560C2-6E83-41AC-9B26-B4DDC1BCFE77}" sibTransId="{3DA80C62-C244-400A-AE23-EF509D62B928}"/>
    <dgm:cxn modelId="{3A45836F-C037-444E-AD69-068FA0773449}" type="presOf" srcId="{B4E4C87C-28BD-49BF-9912-3D7C0EB4BCAA}" destId="{51B7ACC5-83D8-443E-B7C3-D9BEBADDDC15}" srcOrd="0" destOrd="0" presId="urn:microsoft.com/office/officeart/2005/8/layout/default"/>
    <dgm:cxn modelId="{7B6D6755-C20C-4A8B-835D-932C9F2E8516}" type="presOf" srcId="{33415870-252E-4C85-A919-B5C860DADB3E}" destId="{F825B854-C6AD-48C3-A3C7-DF41C2FB47DB}" srcOrd="0" destOrd="0" presId="urn:microsoft.com/office/officeart/2005/8/layout/default"/>
    <dgm:cxn modelId="{E96E0998-D339-4DDF-B980-F697E67EB954}" type="presOf" srcId="{3C25FAEF-5772-4DAB-BA0E-8E32BAFB2500}" destId="{30E544B4-0B6D-468C-97ED-D8AB587929DC}" srcOrd="0" destOrd="0" presId="urn:microsoft.com/office/officeart/2005/8/layout/default"/>
    <dgm:cxn modelId="{54DFF1A0-E004-42B5-8C15-ED63602B9DBC}" srcId="{F523A7B5-BA56-451E-9DD0-D76021FF3E54}" destId="{33415870-252E-4C85-A919-B5C860DADB3E}" srcOrd="6" destOrd="0" parTransId="{7813BBAF-1031-4C20-BE9A-69B44816D36C}" sibTransId="{E5A04CB0-161D-4D70-B4DC-2582C9221BEE}"/>
    <dgm:cxn modelId="{FBE949A5-2587-45CB-B69B-B7BB6983B18E}" srcId="{F523A7B5-BA56-451E-9DD0-D76021FF3E54}" destId="{3C25FAEF-5772-4DAB-BA0E-8E32BAFB2500}" srcOrd="3" destOrd="0" parTransId="{130C53B3-67C5-4A84-AF48-BA6B91D2F72E}" sibTransId="{480C3CEA-1AF3-40FD-97C4-ACA6FBD7E652}"/>
    <dgm:cxn modelId="{D25B8EAF-31EE-4950-9DA6-08DF5410E514}" type="presOf" srcId="{F523A7B5-BA56-451E-9DD0-D76021FF3E54}" destId="{BD462FE0-AD89-4964-81F4-C77DB3E948DE}" srcOrd="0" destOrd="0" presId="urn:microsoft.com/office/officeart/2005/8/layout/default"/>
    <dgm:cxn modelId="{FF0083B4-F8F2-4A2A-AA83-1C889992B1F4}" type="presOf" srcId="{DC8DDEA3-F3F7-4DB9-95DD-7951F623B1F5}" destId="{D86A621F-8CF0-4B95-9C26-5B5D784E8508}" srcOrd="0" destOrd="0" presId="urn:microsoft.com/office/officeart/2005/8/layout/default"/>
    <dgm:cxn modelId="{61E6ABB6-0803-425E-80BC-695079D20443}" type="presOf" srcId="{1044458C-B5E3-42DA-9F7A-03D5691686A7}" destId="{FCC7CA91-6C08-426B-9069-1C8AFA298963}" srcOrd="0" destOrd="0" presId="urn:microsoft.com/office/officeart/2005/8/layout/default"/>
    <dgm:cxn modelId="{723C7ECB-5EC1-47C3-9CB4-7F0554A2D47F}" type="presOf" srcId="{817F8D6D-C0B1-4B58-96B6-5781FD9B2F9E}" destId="{C9CEF1FC-00DF-4A73-9440-8E5F8C9BAF61}" srcOrd="0" destOrd="0" presId="urn:microsoft.com/office/officeart/2005/8/layout/default"/>
    <dgm:cxn modelId="{F625A9F3-B507-4743-95D8-7E674F2FBD81}" srcId="{F523A7B5-BA56-451E-9DD0-D76021FF3E54}" destId="{DC8DDEA3-F3F7-4DB9-95DD-7951F623B1F5}" srcOrd="5" destOrd="0" parTransId="{0F7767FB-BADA-4D14-BC2C-2836C08CEFE7}" sibTransId="{3ED666F1-908E-4D21-AD57-CF1575CF5689}"/>
    <dgm:cxn modelId="{50E7BAFB-EAEE-4C2B-82EB-A0F2C6654B79}" srcId="{F523A7B5-BA56-451E-9DD0-D76021FF3E54}" destId="{4EE4DBAD-5C4C-4A74-9758-F269855B1F8F}" srcOrd="2" destOrd="0" parTransId="{420652A8-3528-4FF8-B305-DC0E9F96E7AE}" sibTransId="{FC5C5680-E168-4627-8E40-34B506AF2941}"/>
    <dgm:cxn modelId="{70B72317-EB07-4D04-9164-69E03C9FEFCA}" type="presParOf" srcId="{BD462FE0-AD89-4964-81F4-C77DB3E948DE}" destId="{C9CEF1FC-00DF-4A73-9440-8E5F8C9BAF61}" srcOrd="0" destOrd="0" presId="urn:microsoft.com/office/officeart/2005/8/layout/default"/>
    <dgm:cxn modelId="{DA2C0686-D315-4562-9CB8-8CAB4EB9A8F0}" type="presParOf" srcId="{BD462FE0-AD89-4964-81F4-C77DB3E948DE}" destId="{A887A120-BFC1-422B-8390-416716CD3723}" srcOrd="1" destOrd="0" presId="urn:microsoft.com/office/officeart/2005/8/layout/default"/>
    <dgm:cxn modelId="{FEDF996A-2F3E-4897-97F5-1BCF535EBD6E}" type="presParOf" srcId="{BD462FE0-AD89-4964-81F4-C77DB3E948DE}" destId="{51B7ACC5-83D8-443E-B7C3-D9BEBADDDC15}" srcOrd="2" destOrd="0" presId="urn:microsoft.com/office/officeart/2005/8/layout/default"/>
    <dgm:cxn modelId="{032A2236-1554-4FFC-93EA-FA9CBDF9AC1E}" type="presParOf" srcId="{BD462FE0-AD89-4964-81F4-C77DB3E948DE}" destId="{D5C883E6-F145-45B9-AE1F-7C11FC3D33A8}" srcOrd="3" destOrd="0" presId="urn:microsoft.com/office/officeart/2005/8/layout/default"/>
    <dgm:cxn modelId="{EB80957D-A9CD-45C9-BB9F-144874859442}" type="presParOf" srcId="{BD462FE0-AD89-4964-81F4-C77DB3E948DE}" destId="{C88AC87A-74D8-441C-865B-E28C6AD64FB2}" srcOrd="4" destOrd="0" presId="urn:microsoft.com/office/officeart/2005/8/layout/default"/>
    <dgm:cxn modelId="{E68981B1-68B8-4FB1-BF3E-2AEECEAC3F42}" type="presParOf" srcId="{BD462FE0-AD89-4964-81F4-C77DB3E948DE}" destId="{EB689839-3F1B-4B13-8D75-CB4F4FF9D080}" srcOrd="5" destOrd="0" presId="urn:microsoft.com/office/officeart/2005/8/layout/default"/>
    <dgm:cxn modelId="{5CD0BA17-A9C1-4B6F-AFD2-93100A7AB7FF}" type="presParOf" srcId="{BD462FE0-AD89-4964-81F4-C77DB3E948DE}" destId="{30E544B4-0B6D-468C-97ED-D8AB587929DC}" srcOrd="6" destOrd="0" presId="urn:microsoft.com/office/officeart/2005/8/layout/default"/>
    <dgm:cxn modelId="{986A0447-1094-45EB-B6A0-C1AF8FA4D2A5}" type="presParOf" srcId="{BD462FE0-AD89-4964-81F4-C77DB3E948DE}" destId="{42E2FB88-9A48-4305-951C-DF2730CA3313}" srcOrd="7" destOrd="0" presId="urn:microsoft.com/office/officeart/2005/8/layout/default"/>
    <dgm:cxn modelId="{7EA371A6-4D7B-45AC-BC64-D8582A0D9C9E}" type="presParOf" srcId="{BD462FE0-AD89-4964-81F4-C77DB3E948DE}" destId="{FCC7CA91-6C08-426B-9069-1C8AFA298963}" srcOrd="8" destOrd="0" presId="urn:microsoft.com/office/officeart/2005/8/layout/default"/>
    <dgm:cxn modelId="{F841A08C-FDA8-4FE5-9FE9-80FA8B45CF75}" type="presParOf" srcId="{BD462FE0-AD89-4964-81F4-C77DB3E948DE}" destId="{8EC152AB-24BC-4DF7-BE27-BD76751C6A71}" srcOrd="9" destOrd="0" presId="urn:microsoft.com/office/officeart/2005/8/layout/default"/>
    <dgm:cxn modelId="{0197CFDD-7ED4-48F8-9970-6671D8C84100}" type="presParOf" srcId="{BD462FE0-AD89-4964-81F4-C77DB3E948DE}" destId="{D86A621F-8CF0-4B95-9C26-5B5D784E8508}" srcOrd="10" destOrd="0" presId="urn:microsoft.com/office/officeart/2005/8/layout/default"/>
    <dgm:cxn modelId="{3A201D60-D222-40B2-B7AD-DC4B8211329B}" type="presParOf" srcId="{BD462FE0-AD89-4964-81F4-C77DB3E948DE}" destId="{CF678C27-70C4-4651-B870-55F6EF2C7852}" srcOrd="11" destOrd="0" presId="urn:microsoft.com/office/officeart/2005/8/layout/default"/>
    <dgm:cxn modelId="{BBB0F963-C1DF-4845-BAC6-BC0E01FA1A85}" type="presParOf" srcId="{BD462FE0-AD89-4964-81F4-C77DB3E948DE}" destId="{F825B854-C6AD-48C3-A3C7-DF41C2FB47DB}" srcOrd="12" destOrd="0" presId="urn:microsoft.com/office/officeart/2005/8/layout/default"/>
    <dgm:cxn modelId="{F2572770-3207-4D2D-BAE6-DA288BF5E5AF}" type="presParOf" srcId="{BD462FE0-AD89-4964-81F4-C77DB3E948DE}" destId="{1625B10C-6280-4290-BECD-1DBD0A0AA80B}" srcOrd="13" destOrd="0" presId="urn:microsoft.com/office/officeart/2005/8/layout/default"/>
    <dgm:cxn modelId="{4B56CB03-0F8D-4776-B669-6A00295DC518}" type="presParOf" srcId="{BD462FE0-AD89-4964-81F4-C77DB3E948DE}" destId="{47950BA9-11E8-4365-9697-065F652488A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AF9D7-E967-49F6-B4BC-BD608B2713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6739DA-E0EB-4B0E-8372-87EEE1C9252A}">
      <dgm:prSet custT="1"/>
      <dgm:spPr>
        <a:solidFill>
          <a:srgbClr val="014F5B"/>
        </a:solidFill>
        <a:ln>
          <a:solidFill>
            <a:srgbClr val="014F5B"/>
          </a:solidFill>
        </a:ln>
      </dgm:spPr>
      <dgm:t>
        <a:bodyPr/>
        <a:lstStyle/>
        <a:p>
          <a:r>
            <a:rPr lang="en-US" sz="3600" b="1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rPr>
            <a:t>Outcome Data</a:t>
          </a:r>
          <a:endParaRPr lang="en-US" sz="3600" dirty="0">
            <a:latin typeface="Open Sans ExtraBold" panose="020B0906030804020204" pitchFamily="34" charset="0"/>
            <a:ea typeface="Open Sans ExtraBold" panose="020B0906030804020204" pitchFamily="34" charset="0"/>
            <a:cs typeface="Open Sans ExtraBold" panose="020B0906030804020204" pitchFamily="34" charset="0"/>
          </a:endParaRPr>
        </a:p>
      </dgm:t>
    </dgm:pt>
    <dgm:pt modelId="{44B68DB1-528A-4D40-8639-568E29C1821A}" type="parTrans" cxnId="{C5BD0DB8-0CAF-4821-A138-BA0A2FEEBC08}">
      <dgm:prSet/>
      <dgm:spPr/>
      <dgm:t>
        <a:bodyPr/>
        <a:lstStyle/>
        <a:p>
          <a:endParaRPr lang="en-US"/>
        </a:p>
      </dgm:t>
    </dgm:pt>
    <dgm:pt modelId="{FEF131FE-E3E2-439B-8F9C-BA72D56217FA}" type="sibTrans" cxnId="{C5BD0DB8-0CAF-4821-A138-BA0A2FEEBC08}">
      <dgm:prSet/>
      <dgm:spPr/>
      <dgm:t>
        <a:bodyPr/>
        <a:lstStyle/>
        <a:p>
          <a:endParaRPr lang="en-US"/>
        </a:p>
      </dgm:t>
    </dgm:pt>
    <dgm:pt modelId="{BF4ED0BF-57EA-4FDD-9888-C2306A3974CF}">
      <dgm:prSet/>
      <dgm:spPr/>
      <dgm:t>
        <a:bodyPr/>
        <a:lstStyle/>
        <a:p>
          <a:r>
            <a:rPr lang="en-US" dirty="0">
              <a:latin typeface="Montserrat Light" panose="00000400000000000000" pitchFamily="2" charset="0"/>
            </a:rPr>
            <a:t>6,500+ Wallin Scholars in 31 Years </a:t>
          </a:r>
        </a:p>
      </dgm:t>
    </dgm:pt>
    <dgm:pt modelId="{AC0EC984-5130-4BD5-A673-8DD91C0B57A7}" type="parTrans" cxnId="{7BADFC10-D84F-461C-82F8-D25F7919BE2F}">
      <dgm:prSet/>
      <dgm:spPr/>
      <dgm:t>
        <a:bodyPr/>
        <a:lstStyle/>
        <a:p>
          <a:endParaRPr lang="en-US"/>
        </a:p>
      </dgm:t>
    </dgm:pt>
    <dgm:pt modelId="{DE431E82-D1D3-49B5-9942-CC8EB2C7E139}" type="sibTrans" cxnId="{7BADFC10-D84F-461C-82F8-D25F7919BE2F}">
      <dgm:prSet/>
      <dgm:spPr/>
      <dgm:t>
        <a:bodyPr/>
        <a:lstStyle/>
        <a:p>
          <a:endParaRPr lang="en-US"/>
        </a:p>
      </dgm:t>
    </dgm:pt>
    <dgm:pt modelId="{8F35521F-706C-4CCB-BDA3-36E635EDFD45}">
      <dgm:prSet/>
      <dgm:spPr/>
      <dgm:t>
        <a:bodyPr/>
        <a:lstStyle/>
        <a:p>
          <a:r>
            <a:rPr lang="en-US" dirty="0">
              <a:latin typeface="Montserrat Light" panose="00000400000000000000" pitchFamily="2" charset="0"/>
            </a:rPr>
            <a:t>89% of our scholars graduate college within 6 years compared to 52.3% for the state of MN</a:t>
          </a:r>
        </a:p>
      </dgm:t>
    </dgm:pt>
    <dgm:pt modelId="{3CF9C355-36C7-4731-A4A5-791EF7356453}" type="parTrans" cxnId="{3A6500E6-B5EC-463E-A1D0-77EAE9894C56}">
      <dgm:prSet/>
      <dgm:spPr/>
      <dgm:t>
        <a:bodyPr/>
        <a:lstStyle/>
        <a:p>
          <a:endParaRPr lang="en-US"/>
        </a:p>
      </dgm:t>
    </dgm:pt>
    <dgm:pt modelId="{C2A07C3E-1F77-40DC-8FA7-4FB7C928A3E3}" type="sibTrans" cxnId="{3A6500E6-B5EC-463E-A1D0-77EAE9894C56}">
      <dgm:prSet/>
      <dgm:spPr/>
      <dgm:t>
        <a:bodyPr/>
        <a:lstStyle/>
        <a:p>
          <a:endParaRPr lang="en-US"/>
        </a:p>
      </dgm:t>
    </dgm:pt>
    <dgm:pt modelId="{E03BA094-B124-4719-AF70-06857F888CD1}">
      <dgm:prSet custT="1"/>
      <dgm:spPr>
        <a:solidFill>
          <a:srgbClr val="014F5B"/>
        </a:solidFill>
        <a:ln>
          <a:solidFill>
            <a:srgbClr val="014F5B"/>
          </a:solidFill>
        </a:ln>
      </dgm:spPr>
      <dgm:t>
        <a:bodyPr/>
        <a:lstStyle/>
        <a:p>
          <a:r>
            <a:rPr lang="en-US" sz="36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rPr>
            <a:t>Alumni</a:t>
          </a:r>
          <a:endParaRPr lang="en-US" sz="4000" dirty="0">
            <a:latin typeface="Open Sans ExtraBold" panose="020B0906030804020204" pitchFamily="34" charset="0"/>
            <a:ea typeface="Open Sans ExtraBold" panose="020B0906030804020204" pitchFamily="34" charset="0"/>
            <a:cs typeface="Open Sans ExtraBold" panose="020B0906030804020204" pitchFamily="34" charset="0"/>
          </a:endParaRPr>
        </a:p>
      </dgm:t>
    </dgm:pt>
    <dgm:pt modelId="{26BD5489-FC5A-42A7-B107-015FA5F17BFB}" type="parTrans" cxnId="{B8508B42-7668-42B1-8263-E38166EFA23D}">
      <dgm:prSet/>
      <dgm:spPr/>
      <dgm:t>
        <a:bodyPr/>
        <a:lstStyle/>
        <a:p>
          <a:endParaRPr lang="en-US"/>
        </a:p>
      </dgm:t>
    </dgm:pt>
    <dgm:pt modelId="{765920EF-2729-4060-8181-C3278FBF5850}" type="sibTrans" cxnId="{B8508B42-7668-42B1-8263-E38166EFA23D}">
      <dgm:prSet/>
      <dgm:spPr/>
      <dgm:t>
        <a:bodyPr/>
        <a:lstStyle/>
        <a:p>
          <a:endParaRPr lang="en-US"/>
        </a:p>
      </dgm:t>
    </dgm:pt>
    <dgm:pt modelId="{F96D3DEC-2650-4F5B-B3D4-E9066D93DAB0}">
      <dgm:prSet/>
      <dgm:spPr/>
      <dgm:t>
        <a:bodyPr/>
        <a:lstStyle/>
        <a:p>
          <a:r>
            <a:rPr lang="en-US" dirty="0">
              <a:latin typeface="Montserrat Light" panose="00000400000000000000" pitchFamily="2" charset="0"/>
            </a:rPr>
            <a:t>30% of Wallin Scholars graduated debt free </a:t>
          </a:r>
        </a:p>
      </dgm:t>
    </dgm:pt>
    <dgm:pt modelId="{8724D7B4-2E1B-4048-88D4-42A7978270F1}" type="parTrans" cxnId="{F82F1210-BD83-4AE2-8A15-BB1168185E29}">
      <dgm:prSet/>
      <dgm:spPr/>
      <dgm:t>
        <a:bodyPr/>
        <a:lstStyle/>
        <a:p>
          <a:endParaRPr lang="en-US"/>
        </a:p>
      </dgm:t>
    </dgm:pt>
    <dgm:pt modelId="{C004284C-0028-45E5-90FF-AF750AD40EB6}" type="sibTrans" cxnId="{F82F1210-BD83-4AE2-8A15-BB1168185E29}">
      <dgm:prSet/>
      <dgm:spPr/>
      <dgm:t>
        <a:bodyPr/>
        <a:lstStyle/>
        <a:p>
          <a:endParaRPr lang="en-US"/>
        </a:p>
      </dgm:t>
    </dgm:pt>
    <dgm:pt modelId="{A9A4D9C3-E593-452A-819A-70398AB92F75}">
      <dgm:prSet/>
      <dgm:spPr/>
      <dgm:t>
        <a:bodyPr/>
        <a:lstStyle/>
        <a:p>
          <a:r>
            <a:rPr lang="en-US" dirty="0">
              <a:latin typeface="Montserrat Light" panose="00000400000000000000" pitchFamily="2" charset="0"/>
            </a:rPr>
            <a:t>98% of our alumni are currently employed or in a graduate program </a:t>
          </a:r>
        </a:p>
      </dgm:t>
    </dgm:pt>
    <dgm:pt modelId="{3C741E2A-D4C5-4DA5-888F-5AD7B273A94E}" type="parTrans" cxnId="{5D9AB2BB-9AEE-4D4E-BF89-DB89A34F381B}">
      <dgm:prSet/>
      <dgm:spPr/>
      <dgm:t>
        <a:bodyPr/>
        <a:lstStyle/>
        <a:p>
          <a:endParaRPr lang="en-US"/>
        </a:p>
      </dgm:t>
    </dgm:pt>
    <dgm:pt modelId="{44A1AF0E-12A4-45F4-B5C4-B0BC0E9C7ABD}" type="sibTrans" cxnId="{5D9AB2BB-9AEE-4D4E-BF89-DB89A34F381B}">
      <dgm:prSet/>
      <dgm:spPr/>
      <dgm:t>
        <a:bodyPr/>
        <a:lstStyle/>
        <a:p>
          <a:endParaRPr lang="en-US"/>
        </a:p>
      </dgm:t>
    </dgm:pt>
    <dgm:pt modelId="{19FF1522-A62F-43E3-BD3B-B0264423FFE2}">
      <dgm:prSet/>
      <dgm:spPr/>
      <dgm:t>
        <a:bodyPr/>
        <a:lstStyle/>
        <a:p>
          <a:r>
            <a:rPr lang="en-US" dirty="0">
              <a:latin typeface="Montserrat Light" panose="00000400000000000000" pitchFamily="2" charset="0"/>
            </a:rPr>
            <a:t>30% are getting advanced degrees </a:t>
          </a:r>
        </a:p>
      </dgm:t>
    </dgm:pt>
    <dgm:pt modelId="{52F83F91-061B-4A28-B51D-B7DEE305F5D6}" type="parTrans" cxnId="{37BCA638-8B1E-48A4-A0E3-0FE7185D3DC2}">
      <dgm:prSet/>
      <dgm:spPr/>
      <dgm:t>
        <a:bodyPr/>
        <a:lstStyle/>
        <a:p>
          <a:endParaRPr lang="en-US"/>
        </a:p>
      </dgm:t>
    </dgm:pt>
    <dgm:pt modelId="{A5C4E28A-9B83-45F5-B907-56706509244E}" type="sibTrans" cxnId="{37BCA638-8B1E-48A4-A0E3-0FE7185D3DC2}">
      <dgm:prSet/>
      <dgm:spPr/>
      <dgm:t>
        <a:bodyPr/>
        <a:lstStyle/>
        <a:p>
          <a:endParaRPr lang="en-US"/>
        </a:p>
      </dgm:t>
    </dgm:pt>
    <dgm:pt modelId="{F034E3C9-AECF-4FC8-9683-4A27B1229EC3}" type="pres">
      <dgm:prSet presAssocID="{7A3AF9D7-E967-49F6-B4BC-BD608B271382}" presName="linear" presStyleCnt="0">
        <dgm:presLayoutVars>
          <dgm:animLvl val="lvl"/>
          <dgm:resizeHandles val="exact"/>
        </dgm:presLayoutVars>
      </dgm:prSet>
      <dgm:spPr/>
    </dgm:pt>
    <dgm:pt modelId="{2C2EB560-E802-4FD1-BEEE-A189E781FFCF}" type="pres">
      <dgm:prSet presAssocID="{D86739DA-E0EB-4B0E-8372-87EEE1C9252A}" presName="parentText" presStyleLbl="node1" presStyleIdx="0" presStyleCnt="2" custLinFactNeighborY="4789">
        <dgm:presLayoutVars>
          <dgm:chMax val="0"/>
          <dgm:bulletEnabled val="1"/>
        </dgm:presLayoutVars>
      </dgm:prSet>
      <dgm:spPr/>
    </dgm:pt>
    <dgm:pt modelId="{90A38279-F990-4CD5-A4D6-6B672C6AC620}" type="pres">
      <dgm:prSet presAssocID="{D86739DA-E0EB-4B0E-8372-87EEE1C9252A}" presName="childText" presStyleLbl="revTx" presStyleIdx="0" presStyleCnt="2" custLinFactNeighborY="14772">
        <dgm:presLayoutVars>
          <dgm:bulletEnabled val="1"/>
        </dgm:presLayoutVars>
      </dgm:prSet>
      <dgm:spPr/>
    </dgm:pt>
    <dgm:pt modelId="{35C4695B-5CB9-463A-8BAF-5725FEA6E39C}" type="pres">
      <dgm:prSet presAssocID="{E03BA094-B124-4719-AF70-06857F888CD1}" presName="parentText" presStyleLbl="node1" presStyleIdx="1" presStyleCnt="2" custLinFactNeighborY="3971">
        <dgm:presLayoutVars>
          <dgm:chMax val="0"/>
          <dgm:bulletEnabled val="1"/>
        </dgm:presLayoutVars>
      </dgm:prSet>
      <dgm:spPr/>
    </dgm:pt>
    <dgm:pt modelId="{4D420755-09D9-477B-B4A1-3384C77E4ADC}" type="pres">
      <dgm:prSet presAssocID="{E03BA094-B124-4719-AF70-06857F888CD1}" presName="childText" presStyleLbl="revTx" presStyleIdx="1" presStyleCnt="2" custLinFactNeighborY="14772">
        <dgm:presLayoutVars>
          <dgm:bulletEnabled val="1"/>
        </dgm:presLayoutVars>
      </dgm:prSet>
      <dgm:spPr/>
    </dgm:pt>
  </dgm:ptLst>
  <dgm:cxnLst>
    <dgm:cxn modelId="{F82F1210-BD83-4AE2-8A15-BB1168185E29}" srcId="{E03BA094-B124-4719-AF70-06857F888CD1}" destId="{F96D3DEC-2650-4F5B-B3D4-E9066D93DAB0}" srcOrd="0" destOrd="0" parTransId="{8724D7B4-2E1B-4048-88D4-42A7978270F1}" sibTransId="{C004284C-0028-45E5-90FF-AF750AD40EB6}"/>
    <dgm:cxn modelId="{7BADFC10-D84F-461C-82F8-D25F7919BE2F}" srcId="{D86739DA-E0EB-4B0E-8372-87EEE1C9252A}" destId="{BF4ED0BF-57EA-4FDD-9888-C2306A3974CF}" srcOrd="0" destOrd="0" parTransId="{AC0EC984-5130-4BD5-A673-8DD91C0B57A7}" sibTransId="{DE431E82-D1D3-49B5-9942-CC8EB2C7E139}"/>
    <dgm:cxn modelId="{7659C531-3E12-40B1-8D44-C173BA3A61CF}" type="presOf" srcId="{8F35521F-706C-4CCB-BDA3-36E635EDFD45}" destId="{90A38279-F990-4CD5-A4D6-6B672C6AC620}" srcOrd="0" destOrd="1" presId="urn:microsoft.com/office/officeart/2005/8/layout/vList2"/>
    <dgm:cxn modelId="{37BCA638-8B1E-48A4-A0E3-0FE7185D3DC2}" srcId="{E03BA094-B124-4719-AF70-06857F888CD1}" destId="{19FF1522-A62F-43E3-BD3B-B0264423FFE2}" srcOrd="2" destOrd="0" parTransId="{52F83F91-061B-4A28-B51D-B7DEE305F5D6}" sibTransId="{A5C4E28A-9B83-45F5-B907-56706509244E}"/>
    <dgm:cxn modelId="{B8508B42-7668-42B1-8263-E38166EFA23D}" srcId="{7A3AF9D7-E967-49F6-B4BC-BD608B271382}" destId="{E03BA094-B124-4719-AF70-06857F888CD1}" srcOrd="1" destOrd="0" parTransId="{26BD5489-FC5A-42A7-B107-015FA5F17BFB}" sibTransId="{765920EF-2729-4060-8181-C3278FBF5850}"/>
    <dgm:cxn modelId="{C605C66A-133F-4979-AF4A-6BB5431E27D2}" type="presOf" srcId="{D86739DA-E0EB-4B0E-8372-87EEE1C9252A}" destId="{2C2EB560-E802-4FD1-BEEE-A189E781FFCF}" srcOrd="0" destOrd="0" presId="urn:microsoft.com/office/officeart/2005/8/layout/vList2"/>
    <dgm:cxn modelId="{C5BD0DB8-0CAF-4821-A138-BA0A2FEEBC08}" srcId="{7A3AF9D7-E967-49F6-B4BC-BD608B271382}" destId="{D86739DA-E0EB-4B0E-8372-87EEE1C9252A}" srcOrd="0" destOrd="0" parTransId="{44B68DB1-528A-4D40-8639-568E29C1821A}" sibTransId="{FEF131FE-E3E2-439B-8F9C-BA72D56217FA}"/>
    <dgm:cxn modelId="{5D9AB2BB-9AEE-4D4E-BF89-DB89A34F381B}" srcId="{E03BA094-B124-4719-AF70-06857F888CD1}" destId="{A9A4D9C3-E593-452A-819A-70398AB92F75}" srcOrd="1" destOrd="0" parTransId="{3C741E2A-D4C5-4DA5-888F-5AD7B273A94E}" sibTransId="{44A1AF0E-12A4-45F4-B5C4-B0BC0E9C7ABD}"/>
    <dgm:cxn modelId="{EDEF9CCD-C559-4C83-A588-F0501958496B}" type="presOf" srcId="{A9A4D9C3-E593-452A-819A-70398AB92F75}" destId="{4D420755-09D9-477B-B4A1-3384C77E4ADC}" srcOrd="0" destOrd="1" presId="urn:microsoft.com/office/officeart/2005/8/layout/vList2"/>
    <dgm:cxn modelId="{13522BD0-10FE-4D1A-8EDF-FD7F95B55AE3}" type="presOf" srcId="{19FF1522-A62F-43E3-BD3B-B0264423FFE2}" destId="{4D420755-09D9-477B-B4A1-3384C77E4ADC}" srcOrd="0" destOrd="2" presId="urn:microsoft.com/office/officeart/2005/8/layout/vList2"/>
    <dgm:cxn modelId="{F117EAD1-FC24-4FD0-BE77-053B1E0A9398}" type="presOf" srcId="{F96D3DEC-2650-4F5B-B3D4-E9066D93DAB0}" destId="{4D420755-09D9-477B-B4A1-3384C77E4ADC}" srcOrd="0" destOrd="0" presId="urn:microsoft.com/office/officeart/2005/8/layout/vList2"/>
    <dgm:cxn modelId="{B14B1BD8-80EF-48F1-96F4-852EEE8F0244}" type="presOf" srcId="{E03BA094-B124-4719-AF70-06857F888CD1}" destId="{35C4695B-5CB9-463A-8BAF-5725FEA6E39C}" srcOrd="0" destOrd="0" presId="urn:microsoft.com/office/officeart/2005/8/layout/vList2"/>
    <dgm:cxn modelId="{73D3BAD8-9E24-48E1-B637-06C6BAD8F1BE}" type="presOf" srcId="{BF4ED0BF-57EA-4FDD-9888-C2306A3974CF}" destId="{90A38279-F990-4CD5-A4D6-6B672C6AC620}" srcOrd="0" destOrd="0" presId="urn:microsoft.com/office/officeart/2005/8/layout/vList2"/>
    <dgm:cxn modelId="{3A6500E6-B5EC-463E-A1D0-77EAE9894C56}" srcId="{D86739DA-E0EB-4B0E-8372-87EEE1C9252A}" destId="{8F35521F-706C-4CCB-BDA3-36E635EDFD45}" srcOrd="1" destOrd="0" parTransId="{3CF9C355-36C7-4731-A4A5-791EF7356453}" sibTransId="{C2A07C3E-1F77-40DC-8FA7-4FB7C928A3E3}"/>
    <dgm:cxn modelId="{35B78AF0-894B-4EC6-B5C6-ADF6290F916D}" type="presOf" srcId="{7A3AF9D7-E967-49F6-B4BC-BD608B271382}" destId="{F034E3C9-AECF-4FC8-9683-4A27B1229EC3}" srcOrd="0" destOrd="0" presId="urn:microsoft.com/office/officeart/2005/8/layout/vList2"/>
    <dgm:cxn modelId="{C27B4A22-E878-4BC5-904D-7278D36888BA}" type="presParOf" srcId="{F034E3C9-AECF-4FC8-9683-4A27B1229EC3}" destId="{2C2EB560-E802-4FD1-BEEE-A189E781FFCF}" srcOrd="0" destOrd="0" presId="urn:microsoft.com/office/officeart/2005/8/layout/vList2"/>
    <dgm:cxn modelId="{DC86D56D-5180-454B-BB54-1FA3827AD467}" type="presParOf" srcId="{F034E3C9-AECF-4FC8-9683-4A27B1229EC3}" destId="{90A38279-F990-4CD5-A4D6-6B672C6AC620}" srcOrd="1" destOrd="0" presId="urn:microsoft.com/office/officeart/2005/8/layout/vList2"/>
    <dgm:cxn modelId="{2EA740CB-3A0C-4601-B56F-C15B72700FF5}" type="presParOf" srcId="{F034E3C9-AECF-4FC8-9683-4A27B1229EC3}" destId="{35C4695B-5CB9-463A-8BAF-5725FEA6E39C}" srcOrd="2" destOrd="0" presId="urn:microsoft.com/office/officeart/2005/8/layout/vList2"/>
    <dgm:cxn modelId="{5D704BBE-CDDD-40C1-8F65-51F1BEC84282}" type="presParOf" srcId="{F034E3C9-AECF-4FC8-9683-4A27B1229EC3}" destId="{4D420755-09D9-477B-B4A1-3384C77E4AD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EF1FC-00DF-4A73-9440-8E5F8C9BAF61}">
      <dsp:nvSpPr>
        <dsp:cNvPr id="0" name=""/>
        <dsp:cNvSpPr/>
      </dsp:nvSpPr>
      <dsp:spPr>
        <a:xfrm>
          <a:off x="4122" y="136528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Mission</a:t>
          </a:r>
          <a:r>
            <a:rPr lang="en-US" sz="3000" kern="1200">
              <a:latin typeface="Montserrat Light" panose="00000400000000000000" pitchFamily="2" charset="0"/>
            </a:rPr>
            <a:t> </a:t>
          </a:r>
          <a:r>
            <a:rPr lang="en-US" sz="3000" kern="1200">
              <a:latin typeface="Montserrat" panose="02000505000000020004" pitchFamily="2" charset="0"/>
            </a:rPr>
            <a:t>&amp; Vision 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99905" y="232311"/>
        <a:ext cx="3078632" cy="1770552"/>
      </dsp:txXfrm>
    </dsp:sp>
    <dsp:sp modelId="{51B7ACC5-83D8-443E-B7C3-D9BEBADDDC15}">
      <dsp:nvSpPr>
        <dsp:cNvPr id="0" name=""/>
        <dsp:cNvSpPr/>
      </dsp:nvSpPr>
      <dsp:spPr>
        <a:xfrm>
          <a:off x="3601340" y="136528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Scholarship 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3697123" y="232311"/>
        <a:ext cx="3078632" cy="1770552"/>
      </dsp:txXfrm>
    </dsp:sp>
    <dsp:sp modelId="{C88AC87A-74D8-441C-865B-E28C6AD64FB2}">
      <dsp:nvSpPr>
        <dsp:cNvPr id="0" name=""/>
        <dsp:cNvSpPr/>
      </dsp:nvSpPr>
      <dsp:spPr>
        <a:xfrm>
          <a:off x="7198557" y="136528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Advising 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7294340" y="232311"/>
        <a:ext cx="3078632" cy="1770552"/>
      </dsp:txXfrm>
    </dsp:sp>
    <dsp:sp modelId="{30E544B4-0B6D-468C-97ED-D8AB587929DC}">
      <dsp:nvSpPr>
        <dsp:cNvPr id="0" name=""/>
        <dsp:cNvSpPr/>
      </dsp:nvSpPr>
      <dsp:spPr>
        <a:xfrm>
          <a:off x="10795775" y="136528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Career 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10891558" y="232311"/>
        <a:ext cx="3078632" cy="1770552"/>
      </dsp:txXfrm>
    </dsp:sp>
    <dsp:sp modelId="{FCC7CA91-6C08-426B-9069-1C8AFA298963}">
      <dsp:nvSpPr>
        <dsp:cNvPr id="0" name=""/>
        <dsp:cNvSpPr/>
      </dsp:nvSpPr>
      <dsp:spPr>
        <a:xfrm>
          <a:off x="4122" y="2425667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Eligibility Criteria 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99905" y="2521450"/>
        <a:ext cx="3078632" cy="1770552"/>
      </dsp:txXfrm>
    </dsp:sp>
    <dsp:sp modelId="{D86A621F-8CF0-4B95-9C26-5B5D784E8508}">
      <dsp:nvSpPr>
        <dsp:cNvPr id="0" name=""/>
        <dsp:cNvSpPr/>
      </dsp:nvSpPr>
      <dsp:spPr>
        <a:xfrm>
          <a:off x="3601340" y="2425667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Application Process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3697123" y="2521450"/>
        <a:ext cx="3078632" cy="1770552"/>
      </dsp:txXfrm>
    </dsp:sp>
    <dsp:sp modelId="{F825B854-C6AD-48C3-A3C7-DF41C2FB47DB}">
      <dsp:nvSpPr>
        <dsp:cNvPr id="0" name=""/>
        <dsp:cNvSpPr/>
      </dsp:nvSpPr>
      <dsp:spPr>
        <a:xfrm>
          <a:off x="7198557" y="2425667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Deadlines 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7294340" y="2521450"/>
        <a:ext cx="3078632" cy="1770552"/>
      </dsp:txXfrm>
    </dsp:sp>
    <dsp:sp modelId="{47950BA9-11E8-4365-9697-065F652488AD}">
      <dsp:nvSpPr>
        <dsp:cNvPr id="0" name=""/>
        <dsp:cNvSpPr/>
      </dsp:nvSpPr>
      <dsp:spPr>
        <a:xfrm>
          <a:off x="10795775" y="2425667"/>
          <a:ext cx="3270198" cy="1962118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>
              <a:latin typeface="Montserrat" panose="02000505000000020004" pitchFamily="2" charset="0"/>
            </a:rPr>
            <a:t>NEXT sTEPS</a:t>
          </a:r>
          <a:endParaRPr lang="en-US" sz="3000" kern="1200" dirty="0">
            <a:latin typeface="Montserrat" panose="02000505000000020004" pitchFamily="2" charset="0"/>
          </a:endParaRPr>
        </a:p>
      </dsp:txBody>
      <dsp:txXfrm>
        <a:off x="10891558" y="2521450"/>
        <a:ext cx="3078632" cy="1770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EB560-E802-4FD1-BEEE-A189E781FFCF}">
      <dsp:nvSpPr>
        <dsp:cNvPr id="0" name=""/>
        <dsp:cNvSpPr/>
      </dsp:nvSpPr>
      <dsp:spPr>
        <a:xfrm>
          <a:off x="0" y="282855"/>
          <a:ext cx="5867399" cy="935415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rgbClr val="014F5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rPr>
            <a:t>Outcome Data</a:t>
          </a:r>
          <a:endParaRPr lang="en-US" sz="3600" kern="1200" dirty="0">
            <a:latin typeface="Open Sans ExtraBold" panose="020B0906030804020204" pitchFamily="34" charset="0"/>
            <a:ea typeface="Open Sans ExtraBold" panose="020B0906030804020204" pitchFamily="34" charset="0"/>
            <a:cs typeface="Open Sans ExtraBold" panose="020B0906030804020204" pitchFamily="34" charset="0"/>
          </a:endParaRPr>
        </a:p>
      </dsp:txBody>
      <dsp:txXfrm>
        <a:off x="45663" y="328518"/>
        <a:ext cx="5776073" cy="844089"/>
      </dsp:txXfrm>
    </dsp:sp>
    <dsp:sp modelId="{90A38279-F990-4CD5-A4D6-6B672C6AC620}">
      <dsp:nvSpPr>
        <dsp:cNvPr id="0" name=""/>
        <dsp:cNvSpPr/>
      </dsp:nvSpPr>
      <dsp:spPr>
        <a:xfrm>
          <a:off x="0" y="1218260"/>
          <a:ext cx="5867399" cy="2885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290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Montserrat Light" panose="00000400000000000000" pitchFamily="2" charset="0"/>
            </a:rPr>
            <a:t>6,500+ Wallin Scholars in 31 Years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Montserrat Light" panose="00000400000000000000" pitchFamily="2" charset="0"/>
            </a:rPr>
            <a:t>89% of our scholars graduate college within 6 years compared to 52.3% for the state of MN</a:t>
          </a:r>
        </a:p>
      </dsp:txBody>
      <dsp:txXfrm>
        <a:off x="0" y="1218260"/>
        <a:ext cx="5867399" cy="2885580"/>
      </dsp:txXfrm>
    </dsp:sp>
    <dsp:sp modelId="{35C4695B-5CB9-463A-8BAF-5725FEA6E39C}">
      <dsp:nvSpPr>
        <dsp:cNvPr id="0" name=""/>
        <dsp:cNvSpPr/>
      </dsp:nvSpPr>
      <dsp:spPr>
        <a:xfrm>
          <a:off x="0" y="4103838"/>
          <a:ext cx="5867399" cy="935415"/>
        </a:xfrm>
        <a:prstGeom prst="roundRect">
          <a:avLst/>
        </a:prstGeom>
        <a:solidFill>
          <a:srgbClr val="014F5B"/>
        </a:solidFill>
        <a:ln w="12700" cap="flat" cmpd="sng" algn="ctr">
          <a:solidFill>
            <a:srgbClr val="014F5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rPr>
            <a:t>Alumni</a:t>
          </a:r>
          <a:endParaRPr lang="en-US" sz="4000" kern="1200" dirty="0">
            <a:latin typeface="Open Sans ExtraBold" panose="020B0906030804020204" pitchFamily="34" charset="0"/>
            <a:ea typeface="Open Sans ExtraBold" panose="020B0906030804020204" pitchFamily="34" charset="0"/>
            <a:cs typeface="Open Sans ExtraBold" panose="020B0906030804020204" pitchFamily="34" charset="0"/>
          </a:endParaRPr>
        </a:p>
      </dsp:txBody>
      <dsp:txXfrm>
        <a:off x="45663" y="4149501"/>
        <a:ext cx="5776073" cy="844089"/>
      </dsp:txXfrm>
    </dsp:sp>
    <dsp:sp modelId="{4D420755-09D9-477B-B4A1-3384C77E4ADC}">
      <dsp:nvSpPr>
        <dsp:cNvPr id="0" name=""/>
        <dsp:cNvSpPr/>
      </dsp:nvSpPr>
      <dsp:spPr>
        <a:xfrm>
          <a:off x="0" y="5039255"/>
          <a:ext cx="5867399" cy="3479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290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Montserrat Light" panose="00000400000000000000" pitchFamily="2" charset="0"/>
            </a:rPr>
            <a:t>30% of Wallin Scholars graduated debt free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Montserrat Light" panose="00000400000000000000" pitchFamily="2" charset="0"/>
            </a:rPr>
            <a:t>98% of our alumni are currently employed or in a graduate program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Montserrat Light" panose="00000400000000000000" pitchFamily="2" charset="0"/>
            </a:rPr>
            <a:t>30% are getting advanced degrees </a:t>
          </a:r>
        </a:p>
      </dsp:txBody>
      <dsp:txXfrm>
        <a:off x="0" y="5039255"/>
        <a:ext cx="5867399" cy="3479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 into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59026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0125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3738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BEF91-52DD-6C51-BA5C-160222B4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5AB04-8C7B-E4E2-7D84-FD1A86CDA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C2FF4-F7C9-18FA-B19C-3F7A64F2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85C38-A857-E876-E829-C00900BA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23B7C-CA84-4F6D-4658-0409522C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D8FB-6D88-3F87-DA8E-67B7B175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B2472-82D1-0454-F13F-0C093C299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EA710-D7B1-E5AC-3EE2-21F4C2D0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8EA1-8C4A-7A90-9B9D-F34E0B80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E46A7-D050-2B5F-A5CB-7FFF1A71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9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803028-7CE4-BF4E-6779-D5B43F290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510DC-D92F-2814-9CC6-FBABCCC30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C7EFC-7632-139E-9ACD-085DB7F1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DC03B-641A-E481-88DB-78FD42E3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E4F06-25F4-9E9D-11B0-444A5642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6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D09D-48D6-0072-4F28-4CA3EFF9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3A2D2-759A-A18F-D4E1-BF236F208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59A23-E8DE-C1FA-D51C-318C8617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DC089-E09D-D8C6-07F5-38E01AC0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B0685-04F3-B99C-B605-5B75BEB0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6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D36D-5EAD-AEF7-3A20-C6A9967A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76253-311F-7B52-544F-F33B887AD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0ED90-6997-FC70-43E4-CBC44E57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67BA-6CAB-712F-7551-86EDDFC8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C6906-5AC5-4A74-5531-C85C9B23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4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0D3E-41BC-1AAB-7F12-D1C285A7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34C1E-2778-358A-7D72-8C291094D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3CDB0-303B-0258-50DB-4B499CC14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75C-39A9-5F6A-EC6C-7BF90822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7DE25-CDDA-3B56-8AA4-89A0545F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48C06-D4A3-B637-548E-8950FC26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A4F57-1A94-9E28-A439-42843E5A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CBA91-1E0F-3B1B-9BB7-80D17443A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88DA2-2E34-869E-80A6-A815B5E0D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39AC40-7FFB-0EA3-AB6C-8A4C638D3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9C89D-9D1E-6760-1451-EB992B6B1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B40410-9111-482B-0F47-4F9880960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208CA-F3A2-D5F6-3E4E-772C6CAD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AE1AE-2D54-4FC4-3932-026AE247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2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A0D2-C684-FB7C-6628-AC188BA1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C7FAE-8DAE-A1F7-1A12-110DB013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9AFE8-B514-3953-8D1F-AD74F706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25045-41C0-3731-A825-31B41283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1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3F823-5C1F-60F1-769B-96B90251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7A2C3-FA35-026E-FB96-5C66F923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E34D-3325-1CBB-6F64-4A4F3AB6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2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92E9-9625-41CE-6917-46AA6B44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4E59-479F-3C55-EB0B-E19F296A7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79309-EF6F-4614-C2C7-69B542ECF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3FBA3-4761-72B6-5E31-1D3CA58D4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5672-A1DA-F596-8E5C-5E8E7CE6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8BDD7-ADDC-4BA3-5A47-FB55FDB7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5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0ED1-4FB5-EF70-93B7-8BB0BE02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F8A71-74B2-2504-793D-4671A18AB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5342F-0910-F1D0-6738-9EE3AD31F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0E9A8-CC37-69F1-3823-A87906E2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18DEA-59A7-6342-05AD-007C4C36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A9155-2CD9-E3A9-01CE-D085315B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0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6E0FF-0FE7-EAF7-4D6D-3BD54D6B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04DE2-9FC5-6E30-2C34-BD609101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34F5C-A9CB-220C-2529-0A1CFCF4D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758A-968F-7740-418D-B48C120D7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44181-217B-09E9-C0C2-957128639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8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hyperlink" Target="http://www.wallinpartners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sv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mailto:apply@wallinpartners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image" Target="../media/image3.sv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677799" y="1377399"/>
            <a:ext cx="1059191" cy="879530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6676818" y="965200"/>
            <a:ext cx="630461" cy="850337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7580" y="965200"/>
            <a:ext cx="16400255" cy="808791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36202" y="1930401"/>
            <a:ext cx="4963721" cy="5261545"/>
          </a:xfrm>
          <a:custGeom>
            <a:avLst/>
            <a:gdLst/>
            <a:ahLst/>
            <a:cxnLst/>
            <a:rect l="l" t="t" r="r" b="b"/>
            <a:pathLst>
              <a:path w="6588966" h="6984304">
                <a:moveTo>
                  <a:pt x="0" y="0"/>
                </a:moveTo>
                <a:lnTo>
                  <a:pt x="6588966" y="0"/>
                </a:lnTo>
                <a:lnTo>
                  <a:pt x="6588966" y="6984304"/>
                </a:lnTo>
                <a:lnTo>
                  <a:pt x="0" y="6984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D0DA3-2622-F3CC-B4AA-F0B0011EAB86}"/>
              </a:ext>
            </a:extLst>
          </p:cNvPr>
          <p:cNvSpPr txBox="1"/>
          <p:nvPr/>
        </p:nvSpPr>
        <p:spPr>
          <a:xfrm>
            <a:off x="2533033" y="7430033"/>
            <a:ext cx="597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0069">
              <a:spcAft>
                <a:spcPts val="556"/>
              </a:spcAft>
            </a:pPr>
            <a:r>
              <a:rPr lang="en-US" sz="24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Where Scholars Rise </a:t>
            </a:r>
            <a:endParaRPr 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E5322-2078-ECCF-1A7E-EC9F038A52BF}"/>
              </a:ext>
            </a:extLst>
          </p:cNvPr>
          <p:cNvSpPr txBox="1"/>
          <p:nvPr/>
        </p:nvSpPr>
        <p:spPr>
          <a:xfrm>
            <a:off x="8690013" y="4358670"/>
            <a:ext cx="8302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3530">
              <a:spcAft>
                <a:spcPts val="644"/>
              </a:spcAft>
            </a:pPr>
            <a:r>
              <a:rPr lang="en-US" sz="4800" b="1" kern="1200" dirty="0">
                <a:solidFill>
                  <a:srgbClr val="014F5B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2023-2024 Scholarship Information Session </a:t>
            </a:r>
            <a:endParaRPr lang="en-US" sz="4800" b="1" dirty="0">
              <a:solidFill>
                <a:srgbClr val="014F5B"/>
              </a:solidFill>
              <a:latin typeface="Montserrat" panose="02000505000000020004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72244" y="745628"/>
            <a:ext cx="11417947" cy="10900629"/>
          </a:xfrm>
          <a:custGeom>
            <a:avLst/>
            <a:gdLst/>
            <a:ahLst/>
            <a:cxnLst/>
            <a:rect l="l" t="t" r="r" b="b"/>
            <a:pathLst>
              <a:path w="11417947" h="10900629">
                <a:moveTo>
                  <a:pt x="0" y="0"/>
                </a:moveTo>
                <a:lnTo>
                  <a:pt x="11417947" y="0"/>
                </a:lnTo>
                <a:lnTo>
                  <a:pt x="11417947" y="10900628"/>
                </a:lnTo>
                <a:lnTo>
                  <a:pt x="0" y="10900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0868" y="3162300"/>
            <a:ext cx="8419180" cy="4736262"/>
            <a:chOff x="0" y="0"/>
            <a:chExt cx="11287761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8541" t="-48" r="-7113" b="-157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054" y="-266700"/>
            <a:ext cx="8570101" cy="1160030"/>
            <a:chOff x="0" y="0"/>
            <a:chExt cx="5055647" cy="74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1677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0869" y="2005269"/>
            <a:ext cx="8419180" cy="75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Eligibility Criteria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22A6A5-D49D-17D6-8D51-E224D0E2AC4E}"/>
              </a:ext>
            </a:extLst>
          </p:cNvPr>
          <p:cNvSpPr txBox="1"/>
          <p:nvPr/>
        </p:nvSpPr>
        <p:spPr>
          <a:xfrm>
            <a:off x="9305366" y="745628"/>
            <a:ext cx="8305800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Graduating seniors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(class of 2024) who attend  a partner high school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  <a:ea typeface="Microsoft GothicNeo Light" panose="020B0300000101010101" pitchFamily="34" charset="-127"/>
              <a:cs typeface="Microsoft GothicNeo Light" panose="020B0300000101010101" pitchFamily="34" charset="-127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An unweighted minimum </a:t>
            </a:r>
            <a:r>
              <a:rPr lang="en-US" sz="2400" b="1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3.0 GPA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(4 Year Program) </a:t>
            </a:r>
            <a:r>
              <a:rPr lang="en-US" sz="2400" dirty="0">
                <a:solidFill>
                  <a:srgbClr val="014F5B"/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or </a:t>
            </a:r>
            <a:r>
              <a:rPr lang="en-US" sz="2400" b="1" dirty="0">
                <a:solidFill>
                  <a:srgbClr val="014F5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2.0 GPA</a:t>
            </a:r>
            <a:r>
              <a:rPr lang="en-US" sz="2400" dirty="0">
                <a:solidFill>
                  <a:srgbClr val="014F5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(2 Year Program)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  <a:ea typeface="Microsoft GothicNeo Light" panose="020B0300000101010101" pitchFamily="34" charset="-127"/>
              <a:cs typeface="Microsoft GothicNeo Light" panose="020B0300000101010101" pitchFamily="34" charset="-127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Must demonstrate </a:t>
            </a:r>
            <a:r>
              <a:rPr lang="en-US" sz="2400" b="1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financial need</a:t>
            </a:r>
            <a:r>
              <a:rPr lang="en-US" sz="2400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based on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Adjusted Gross Income (AGI)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A family of 1-5 people = AGIs up to </a:t>
            </a:r>
            <a:r>
              <a:rPr lang="en-US" sz="2400" b="1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$95k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A family of 6 or more = AGIs up to </a:t>
            </a:r>
            <a:r>
              <a:rPr lang="en-US" sz="2400" b="1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$135k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  <a:ea typeface="Microsoft GothicNeo Light" panose="020B0300000101010101" pitchFamily="34" charset="-127"/>
              <a:cs typeface="Microsoft GothicNeo Light" panose="020B0300000101010101" pitchFamily="34" charset="-127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14F5B"/>
                </a:solidFill>
                <a:latin typeface="Montserrat" panose="02000505000000020004" pitchFamily="2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2-Year Students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must one of attend one of 12 partner community colleges</a:t>
            </a:r>
            <a:r>
              <a:rPr lang="en-US" sz="2400" b="1" dirty="0">
                <a:solidFill>
                  <a:srgbClr val="5E9740"/>
                </a:solidFill>
                <a:latin typeface="Montserrat SemiBold" panose="00000700000000000000" pitchFamily="50" charset="0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full-time in Fall 2024</a:t>
            </a:r>
          </a:p>
          <a:p>
            <a:r>
              <a:rPr lang="en-US" sz="2400" dirty="0">
                <a:solidFill>
                  <a:srgbClr val="5E9740"/>
                </a:solidFill>
                <a:latin typeface="Montserrat SemiBold" panose="00000700000000000000" pitchFamily="50" charset="0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  <a:ea typeface="Microsoft GothicNeo Light" panose="020B0300000101010101" pitchFamily="34" charset="-127"/>
              <a:cs typeface="Microsoft GothicNeo Light" panose="020B0300000101010101" pitchFamily="34" charset="-127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5C9633"/>
                </a:solidFill>
                <a:latin typeface="Montserrat" panose="02000505000000020004" pitchFamily="2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4-Year Students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must plan to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start college full-time in Fall 2024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at a 4-year college or university in: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	Iowa,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	Minnesota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	North or South Dakota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	Wisconsin, or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	OR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	Any Historically Black College or University 	(HBCU)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  <a:ea typeface="Microsoft GothicNeo Light" panose="020B0300000101010101" pitchFamily="34" charset="-127"/>
              <a:cs typeface="Microsoft GothicNeo Light" panose="020B0300000101010101" pitchFamily="34" charset="-127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  <a:ea typeface="Microsoft GothicNeo Light" panose="020B0300000101010101" pitchFamily="34" charset="-127"/>
              <a:cs typeface="Microsoft GothicNeo Light" panose="020B0300000101010101" pitchFamily="34" charset="-127"/>
            </a:endParaRPr>
          </a:p>
          <a:p>
            <a:endParaRPr lang="en-US" sz="2400" dirty="0"/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H="1">
            <a:off x="13487400" y="-1"/>
            <a:ext cx="4800600" cy="3390899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3"/>
                </a:lnTo>
                <a:lnTo>
                  <a:pt x="7564523" y="6978273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48056" y="8267700"/>
            <a:ext cx="2314144" cy="2026920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3"/>
                </a:lnTo>
                <a:lnTo>
                  <a:pt x="0" y="2815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person smiling with a group of people behind him&#10;&#10;Description automatically generated with low confidence">
            <a:extLst>
              <a:ext uri="{FF2B5EF4-FFF2-40B4-BE49-F238E27FC236}">
                <a16:creationId xmlns:a16="http://schemas.microsoft.com/office/drawing/2014/main" id="{9FD7B662-8A85-1BD0-4677-C14B1E0C7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54" y="2514864"/>
            <a:ext cx="9518292" cy="5410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F07E5-7FA6-2802-BCCE-4D896497CE1A}"/>
              </a:ext>
            </a:extLst>
          </p:cNvPr>
          <p:cNvSpPr txBox="1"/>
          <p:nvPr/>
        </p:nvSpPr>
        <p:spPr>
          <a:xfrm>
            <a:off x="5600700" y="8706135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14F5B"/>
                </a:solidFill>
                <a:latin typeface="Montserrat SemiBold" panose="000007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www.wallinpartners.</a:t>
            </a:r>
            <a:r>
              <a:rPr lang="en-US" sz="3200" u="sng" dirty="0">
                <a:solidFill>
                  <a:srgbClr val="014F5B"/>
                </a:solidFill>
                <a:latin typeface="Montserrat SemiBold" panose="000007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org/</a:t>
            </a:r>
            <a:r>
              <a:rPr lang="en-US" sz="3200" u="sng" dirty="0">
                <a:solidFill>
                  <a:srgbClr val="014F5B"/>
                </a:solidFill>
                <a:latin typeface="Montserrat SemiBold" panose="000007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apply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97643-6F94-5CEF-D5D9-36183B47F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389095"/>
            <a:ext cx="5867399" cy="5867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915A6F-BC4C-CC7B-0E9A-2404C11ACAAB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Application Experience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9849" y="222232"/>
            <a:ext cx="2949329" cy="2815702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2"/>
                </a:lnTo>
                <a:lnTo>
                  <a:pt x="0" y="2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3621408"/>
            <a:ext cx="11759860" cy="1175986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A89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114294">
            <a:off x="9103524" y="3204356"/>
            <a:ext cx="20848027" cy="7080781"/>
          </a:xfrm>
          <a:custGeom>
            <a:avLst/>
            <a:gdLst/>
            <a:ahLst/>
            <a:cxnLst/>
            <a:rect l="l" t="t" r="r" b="b"/>
            <a:pathLst>
              <a:path w="20848027" h="7080781">
                <a:moveTo>
                  <a:pt x="0" y="0"/>
                </a:moveTo>
                <a:lnTo>
                  <a:pt x="20848027" y="0"/>
                </a:lnTo>
                <a:lnTo>
                  <a:pt x="20848027" y="7080781"/>
                </a:lnTo>
                <a:lnTo>
                  <a:pt x="0" y="7080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329" b="-8849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D457BF-1EBD-1B66-7B00-65A9ABFF1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71700"/>
            <a:ext cx="7068374" cy="6459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C2A35-2B37-58BA-3D6D-2D6CDC689FE7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Application Overview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4E1A0-1C29-F703-FA81-B830C5348642}"/>
              </a:ext>
            </a:extLst>
          </p:cNvPr>
          <p:cNvSpPr/>
          <p:nvPr/>
        </p:nvSpPr>
        <p:spPr>
          <a:xfrm>
            <a:off x="5382695" y="2610932"/>
            <a:ext cx="1905000" cy="1371600"/>
          </a:xfrm>
          <a:prstGeom prst="roundRect">
            <a:avLst/>
          </a:prstGeom>
          <a:noFill/>
          <a:ln w="38100">
            <a:solidFill>
              <a:srgbClr val="5C9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1F166E-691A-5AB0-8AE1-202C3538BADE}"/>
              </a:ext>
            </a:extLst>
          </p:cNvPr>
          <p:cNvSpPr/>
          <p:nvPr/>
        </p:nvSpPr>
        <p:spPr>
          <a:xfrm>
            <a:off x="1553644" y="6268532"/>
            <a:ext cx="5952880" cy="1752600"/>
          </a:xfrm>
          <a:prstGeom prst="roundRect">
            <a:avLst/>
          </a:prstGeom>
          <a:noFill/>
          <a:ln w="38100">
            <a:solidFill>
              <a:srgbClr val="5C9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95952-C088-582D-64A2-A3D8AF8E1120}"/>
              </a:ext>
            </a:extLst>
          </p:cNvPr>
          <p:cNvSpPr txBox="1"/>
          <p:nvPr/>
        </p:nvSpPr>
        <p:spPr>
          <a:xfrm>
            <a:off x="758424" y="2171700"/>
            <a:ext cx="10671576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>
                <a:latin typeface="Montserrat" panose="02000505000000020004" pitchFamily="2" charset="0"/>
              </a:rPr>
              <a:t>A complete app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Montserrat" panose="02000505000000020004" pitchFamily="2" charset="0"/>
              </a:rPr>
              <a:t>Submitted to Wallin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Montserrat" panose="02000505000000020004" pitchFamily="2" charset="0"/>
              </a:rPr>
              <a:t>Has financial aid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Montserrat" panose="02000505000000020004" pitchFamily="2" charset="0"/>
              </a:rPr>
              <a:t>Has two </a:t>
            </a:r>
            <a:r>
              <a:rPr lang="en-US" sz="3600" b="1" i="1" dirty="0">
                <a:latin typeface="Montserrat" panose="02000505000000020004" pitchFamily="2" charset="0"/>
              </a:rPr>
              <a:t>submitted</a:t>
            </a:r>
            <a:r>
              <a:rPr lang="en-US" sz="3600" b="1" dirty="0">
                <a:latin typeface="Montserrat" panose="02000505000000020004" pitchFamily="2" charset="0"/>
              </a:rPr>
              <a:t> recommendations.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03272" y="687228"/>
            <a:ext cx="11417947" cy="10900629"/>
          </a:xfrm>
          <a:custGeom>
            <a:avLst/>
            <a:gdLst/>
            <a:ahLst/>
            <a:cxnLst/>
            <a:rect l="l" t="t" r="r" b="b"/>
            <a:pathLst>
              <a:path w="11417947" h="10900629">
                <a:moveTo>
                  <a:pt x="0" y="0"/>
                </a:moveTo>
                <a:lnTo>
                  <a:pt x="11417947" y="0"/>
                </a:lnTo>
                <a:lnTo>
                  <a:pt x="11417947" y="10900628"/>
                </a:lnTo>
                <a:lnTo>
                  <a:pt x="0" y="10900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4323" y="-697268"/>
            <a:ext cx="7865756" cy="1160030"/>
            <a:chOff x="0" y="0"/>
            <a:chExt cx="5055647" cy="74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6DD2F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2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EBCF44F-49B8-F618-F236-59E4D8D27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3" y="809059"/>
            <a:ext cx="6441277" cy="4791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DB5C51-FCCC-D4B8-707A-4F8384A43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406065"/>
            <a:ext cx="6629400" cy="45444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C542A4-5342-E186-D204-8FF7B2CEB571}"/>
              </a:ext>
            </a:extLst>
          </p:cNvPr>
          <p:cNvSpPr txBox="1"/>
          <p:nvPr/>
        </p:nvSpPr>
        <p:spPr>
          <a:xfrm>
            <a:off x="9144000" y="1804749"/>
            <a:ext cx="8991599" cy="279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We need 2 non-family recommenders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Pick folks who knows you well &amp; can help the selection committee understand YOU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Give your recommenders enough time (2 weeks!)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Double, triple check email addresses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009807-CF7D-0993-B535-7773B92A72A7}"/>
              </a:ext>
            </a:extLst>
          </p:cNvPr>
          <p:cNvSpPr txBox="1"/>
          <p:nvPr/>
        </p:nvSpPr>
        <p:spPr>
          <a:xfrm>
            <a:off x="8382001" y="360201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Recommendations</a:t>
            </a:r>
            <a:endParaRPr lang="en-US" sz="7200" b="1" dirty="0">
              <a:latin typeface="Montserrat" panose="02000505000000020004" pitchFamily="2" charset="0"/>
            </a:endParaRP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63AA71-B7F5-0EB6-5D7B-2D0AFB2EC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617"/>
            <a:ext cx="11592071" cy="4723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75D0A-9D10-8F26-8A8D-D6823FEFB2B9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Involvement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DEFBE-5737-F1A9-3C0C-9FF09C2776B9}"/>
              </a:ext>
            </a:extLst>
          </p:cNvPr>
          <p:cNvSpPr txBox="1"/>
          <p:nvPr/>
        </p:nvSpPr>
        <p:spPr>
          <a:xfrm>
            <a:off x="13288460" y="2781617"/>
            <a:ext cx="4571999" cy="446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Opportunity to share your involvement in your school, community, home and work!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Be specific, be descriptive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Be reflective, honest, accurate about weekly hours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52337E8-A1A1-E3F9-9CB2-92E180C1C389}"/>
              </a:ext>
            </a:extLst>
          </p:cNvPr>
          <p:cNvGrpSpPr/>
          <p:nvPr/>
        </p:nvGrpSpPr>
        <p:grpSpPr>
          <a:xfrm>
            <a:off x="10164121" y="9706985"/>
            <a:ext cx="7865756" cy="1160030"/>
            <a:chOff x="0" y="0"/>
            <a:chExt cx="5055647" cy="74560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5E43BC0-5B72-9BB5-C43E-ED5C29A45E27}"/>
                </a:ext>
              </a:extLst>
            </p:cNvPr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6DD2F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2F1FF971-AFBF-F985-8ABB-15D8475BD697}"/>
              </a:ext>
            </a:extLst>
          </p:cNvPr>
          <p:cNvGrpSpPr/>
          <p:nvPr/>
        </p:nvGrpSpPr>
        <p:grpSpPr>
          <a:xfrm rot="5400000">
            <a:off x="-4266182" y="4076763"/>
            <a:ext cx="7865756" cy="1160030"/>
            <a:chOff x="0" y="0"/>
            <a:chExt cx="5055647" cy="7456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5D4B959-EDBA-AAAF-E90A-C7BFFF88DB57}"/>
                </a:ext>
              </a:extLst>
            </p:cNvPr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6DD2F3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093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Books">
            <a:extLst>
              <a:ext uri="{FF2B5EF4-FFF2-40B4-BE49-F238E27FC236}">
                <a16:creationId xmlns:a16="http://schemas.microsoft.com/office/drawing/2014/main" id="{7F55F94E-3B57-F293-3F5A-D17DD260C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2588" y="2443633"/>
            <a:ext cx="5430032" cy="5430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F6D2BD-1789-0BE7-C6AF-614E097FC0D7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Essays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305B4-D452-79C1-B6F2-016D548726E1}"/>
              </a:ext>
            </a:extLst>
          </p:cNvPr>
          <p:cNvSpPr txBox="1"/>
          <p:nvPr/>
        </p:nvSpPr>
        <p:spPr>
          <a:xfrm>
            <a:off x="787112" y="2443633"/>
            <a:ext cx="7162799" cy="612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We will ask for </a:t>
            </a:r>
            <a:r>
              <a:rPr lang="en-US" sz="2400" dirty="0">
                <a:solidFill>
                  <a:srgbClr val="5C9633"/>
                </a:solidFill>
                <a:latin typeface="Montserrat" panose="02000505000000020004" pitchFamily="2" charset="0"/>
              </a:rPr>
              <a:t>three essays </a:t>
            </a:r>
            <a:r>
              <a:rPr lang="en-US" sz="2400" dirty="0">
                <a:latin typeface="Montserrat Light" panose="00000400000000000000" pitchFamily="2" charset="0"/>
              </a:rPr>
              <a:t>in the 4-Year application.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Essays are meant to help the reader understand you –take the time to self-reflect and </a:t>
            </a:r>
            <a:r>
              <a:rPr lang="en-US" sz="2400" dirty="0">
                <a:solidFill>
                  <a:srgbClr val="5C9633"/>
                </a:solidFill>
                <a:latin typeface="Montserrat" panose="02000505000000020004" pitchFamily="2" charset="0"/>
              </a:rPr>
              <a:t>write an essay that conveys who you are,</a:t>
            </a:r>
            <a:r>
              <a:rPr lang="en-US" sz="2400" dirty="0">
                <a:latin typeface="Montserrat Light" panose="00000400000000000000" pitchFamily="2" charset="0"/>
              </a:rPr>
              <a:t> what your passions are, and what you’re hoping to do while in college.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We will provide you with tips and guidance on the Essay Sections but we </a:t>
            </a:r>
            <a:r>
              <a:rPr lang="en-US" sz="2400" i="1" dirty="0">
                <a:latin typeface="Montserrat Light" panose="00000400000000000000" pitchFamily="2" charset="0"/>
              </a:rPr>
              <a:t>still </a:t>
            </a:r>
            <a:r>
              <a:rPr lang="en-US" sz="2400" dirty="0">
                <a:latin typeface="Montserrat Light" panose="00000400000000000000" pitchFamily="2" charset="0"/>
              </a:rPr>
              <a:t>encourage you to </a:t>
            </a:r>
            <a:r>
              <a:rPr lang="en-US" sz="2400" dirty="0">
                <a:solidFill>
                  <a:srgbClr val="5C9633"/>
                </a:solidFill>
                <a:latin typeface="Montserrat" panose="02000505000000020004" pitchFamily="2" charset="0"/>
              </a:rPr>
              <a:t>have 1-2 people read it over and give you feedback! 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2DB729A1-2E46-3353-0673-682E573963F5}"/>
              </a:ext>
            </a:extLst>
          </p:cNvPr>
          <p:cNvGrpSpPr/>
          <p:nvPr/>
        </p:nvGrpSpPr>
        <p:grpSpPr>
          <a:xfrm>
            <a:off x="9525000" y="9706985"/>
            <a:ext cx="8570101" cy="1160030"/>
            <a:chOff x="0" y="0"/>
            <a:chExt cx="5055647" cy="7456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627810F-F83C-E01C-F4D7-1B3C5D329E49}"/>
                </a:ext>
              </a:extLst>
            </p:cNvPr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167780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980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9B837F-4F87-D2B8-576E-9B4217757FD9}"/>
              </a:ext>
            </a:extLst>
          </p:cNvPr>
          <p:cNvSpPr txBox="1"/>
          <p:nvPr/>
        </p:nvSpPr>
        <p:spPr>
          <a:xfrm>
            <a:off x="2590800" y="529540"/>
            <a:ext cx="12268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Montserrat" panose="02000505000000020004" pitchFamily="2" charset="0"/>
              </a:rPr>
              <a:t>Essays Prompts (4-Year) </a:t>
            </a:r>
          </a:p>
          <a:p>
            <a:endParaRPr lang="en-US" sz="2600" b="1" dirty="0">
              <a:solidFill>
                <a:schemeClr val="tx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7C36B-15AC-E9EC-347D-75E09C72D2AC}"/>
              </a:ext>
            </a:extLst>
          </p:cNvPr>
          <p:cNvSpPr txBox="1"/>
          <p:nvPr/>
        </p:nvSpPr>
        <p:spPr>
          <a:xfrm>
            <a:off x="381000" y="1945481"/>
            <a:ext cx="5486400" cy="80017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u="none" strike="noStrike" cap="none" normalizeH="0" baseline="0" dirty="0">
                <a:ln>
                  <a:noFill/>
                </a:ln>
                <a:solidFill>
                  <a:srgbClr val="5C9633"/>
                </a:solidFill>
                <a:effectLst/>
                <a:latin typeface="Montserrat" panose="02000505000000020004" pitchFamily="2" charset="0"/>
              </a:rPr>
              <a:t>Share a passion, interest, or issue that is important to you.</a:t>
            </a:r>
            <a:r>
              <a:rPr kumimoji="0" lang="en-US" altLang="en-US" sz="26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" panose="02000505000000020004" pitchFamily="2" charset="0"/>
              </a:rPr>
              <a:t>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tserrat Light" panose="000004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Tell us more about this passion, interest, or issue and why it's so important to you.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What skills, experiences, or lessons have you gained because of this passion, interest, or issue?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In what ways has this passion, interest, or issue helped you build community or see yourself as part of a community?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How do you see yourself engaging with this passion, interest, or issue while in college?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</a:br>
            <a:endParaRPr kumimoji="0" lang="en-US" altLang="en-US" sz="12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tserrat Light" panose="000004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200" dirty="0">
              <a:solidFill>
                <a:srgbClr val="000000"/>
              </a:solidFill>
              <a:latin typeface="Montserrat Light" panose="00000400000000000000" pitchFamily="2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9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tserrat Light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5DE9E-CED4-43D6-4AA2-B8ADB005F6C3}"/>
              </a:ext>
            </a:extLst>
          </p:cNvPr>
          <p:cNvSpPr txBox="1"/>
          <p:nvPr/>
        </p:nvSpPr>
        <p:spPr>
          <a:xfrm>
            <a:off x="6400800" y="1945481"/>
            <a:ext cx="5486400" cy="78867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solidFill>
                  <a:srgbClr val="5C9633"/>
                </a:solidFill>
                <a:effectLst/>
                <a:latin typeface="Montserrat" panose="02000505000000020004" pitchFamily="2" charset="0"/>
              </a:rPr>
              <a:t>Describe a moment during high school when you worked with a teacher, counselor or mentor to overcome an obstacle. 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Montserrat" panose="02000505000000020004" pitchFamily="2" charset="0"/>
              </a:rPr>
              <a:t>*</a:t>
            </a:r>
          </a:p>
          <a:p>
            <a:pPr algn="l"/>
            <a:endParaRPr lang="en-US" sz="1200" b="1" i="0" dirty="0">
              <a:solidFill>
                <a:srgbClr val="000000"/>
              </a:solidFill>
              <a:effectLst/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What was the specific situation that led you to seek out help or support?</a:t>
            </a:r>
            <a:endParaRPr lang="en-US" sz="2200" b="1" dirty="0">
              <a:solidFill>
                <a:srgbClr val="000000"/>
              </a:solidFill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When did it become clear that seeking help was the best course of action? What made you come to this realization?</a:t>
            </a:r>
            <a:endParaRPr lang="en-US" sz="2200" b="1" dirty="0">
              <a:solidFill>
                <a:srgbClr val="000000"/>
              </a:solidFill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What did you learn from this experience?</a:t>
            </a:r>
            <a:endParaRPr lang="en-US" sz="2200" b="1" dirty="0">
              <a:solidFill>
                <a:srgbClr val="000000"/>
              </a:solidFill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How do you think these lessons will shape how you seek help or support in college?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ctr"/>
            <a:endParaRPr lang="en-US" sz="28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algn="ctr"/>
            <a:endParaRPr lang="en-US" sz="2800" b="1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E03C5-FA70-9CBF-5CA9-DD958399869C}"/>
              </a:ext>
            </a:extLst>
          </p:cNvPr>
          <p:cNvSpPr txBox="1"/>
          <p:nvPr/>
        </p:nvSpPr>
        <p:spPr>
          <a:xfrm>
            <a:off x="12420600" y="1945481"/>
            <a:ext cx="5486400" cy="79195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solidFill>
                  <a:srgbClr val="5C9633"/>
                </a:solidFill>
                <a:effectLst/>
                <a:latin typeface="Montserrat" panose="02000505000000020004" pitchFamily="2" charset="0"/>
              </a:rPr>
              <a:t>Tell us about your academic interests and vision for your future. 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Montserrat" panose="02000505000000020004" pitchFamily="2" charset="0"/>
              </a:rPr>
              <a:t>*</a:t>
            </a:r>
          </a:p>
          <a:p>
            <a:pPr algn="l"/>
            <a:endParaRPr lang="en-US" sz="2800" b="1" i="0" dirty="0">
              <a:solidFill>
                <a:srgbClr val="000000"/>
              </a:solidFill>
              <a:effectLst/>
              <a:latin typeface="Montserrat" panose="0200050500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What specific subject or career path do you hope to explore or study in college? If you're undecided, what paths are you most curious about?</a:t>
            </a:r>
            <a:endParaRPr lang="en-US" sz="2200" b="1" i="0" dirty="0">
              <a:solidFill>
                <a:srgbClr val="000000"/>
              </a:solidFill>
              <a:effectLst/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What experience, or experiences, have led you to this subject or career path?</a:t>
            </a:r>
            <a:endParaRPr lang="en-US" sz="2200" b="1" i="0" dirty="0">
              <a:solidFill>
                <a:srgbClr val="000000"/>
              </a:solidFill>
              <a:effectLst/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How do you think you'll explore or engage in this academic interest in college?</a:t>
            </a:r>
            <a:endParaRPr lang="en-US" sz="2200" b="1" dirty="0">
              <a:solidFill>
                <a:srgbClr val="000000"/>
              </a:solidFill>
              <a:latin typeface="Montserrat Light" panose="000004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Montserrat Light" panose="00000400000000000000" pitchFamily="2" charset="0"/>
              </a:rPr>
              <a:t>Where do you see yourself 10 years from now academically and/or professionally?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ctr"/>
            <a:endParaRPr lang="en-US" sz="28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70E18-A9A9-5692-6E15-5D5880D1C6CB}"/>
              </a:ext>
            </a:extLst>
          </p:cNvPr>
          <p:cNvSpPr txBox="1"/>
          <p:nvPr/>
        </p:nvSpPr>
        <p:spPr>
          <a:xfrm>
            <a:off x="2043616" y="9308961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Montserrat" panose="02000505000000020004" pitchFamily="2" charset="0"/>
              </a:rPr>
              <a:t>500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952B2-05D6-DE8B-3EAB-78EE83A25226}"/>
              </a:ext>
            </a:extLst>
          </p:cNvPr>
          <p:cNvSpPr txBox="1"/>
          <p:nvPr/>
        </p:nvSpPr>
        <p:spPr>
          <a:xfrm>
            <a:off x="8063415" y="9268717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Montserrat" panose="02000505000000020004" pitchFamily="2" charset="0"/>
              </a:rPr>
              <a:t>300 Words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BDC27-3BC5-EC92-D862-335CCE7D3829}"/>
              </a:ext>
            </a:extLst>
          </p:cNvPr>
          <p:cNvSpPr txBox="1"/>
          <p:nvPr/>
        </p:nvSpPr>
        <p:spPr>
          <a:xfrm>
            <a:off x="14083215" y="9268717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Montserrat" panose="02000505000000020004" pitchFamily="2" charset="0"/>
              </a:rPr>
              <a:t>300 Words</a:t>
            </a:r>
          </a:p>
        </p:txBody>
      </p:sp>
    </p:spTree>
    <p:extLst>
      <p:ext uri="{BB962C8B-B14F-4D97-AF65-F5344CB8AC3E}">
        <p14:creationId xmlns:p14="http://schemas.microsoft.com/office/powerpoint/2010/main" val="26645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871631" y="257163"/>
            <a:ext cx="3022394" cy="66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3880">
                <a:solidFill>
                  <a:srgbClr val="FFFFFF"/>
                </a:solidFill>
                <a:latin typeface="Montserrat Semi-Bold"/>
              </a:rPr>
              <a:t>Core Values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1092" y="1008164"/>
            <a:ext cx="9990190" cy="42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2528" dirty="0">
                <a:solidFill>
                  <a:srgbClr val="FFFFFF"/>
                </a:solidFill>
                <a:latin typeface="Montserrat"/>
              </a:rPr>
              <a:t>Scholar-Centered, Collaboration, Equity, Trust, and Innovation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0738" y="4803231"/>
            <a:ext cx="5304967" cy="51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3"/>
              </a:lnSpc>
              <a:spcBef>
                <a:spcPct val="0"/>
              </a:spcBef>
            </a:pPr>
            <a:r>
              <a:rPr lang="en-US" sz="3031">
                <a:solidFill>
                  <a:srgbClr val="FFFFFF"/>
                </a:solidFill>
                <a:latin typeface="Montserrat Bold"/>
              </a:rPr>
              <a:t>SP's Approach to Advising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69110" y="6691271"/>
            <a:ext cx="2294155" cy="99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2858" dirty="0">
                <a:solidFill>
                  <a:srgbClr val="FFFFFF"/>
                </a:solidFill>
                <a:latin typeface="Montserrat Bold"/>
              </a:rPr>
              <a:t>Wallin &amp; SP </a:t>
            </a:r>
          </a:p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sz="2858" dirty="0">
                <a:solidFill>
                  <a:srgbClr val="FFFFFF"/>
                </a:solidFill>
                <a:latin typeface="Montserrat Bold"/>
              </a:rPr>
              <a:t>Processes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885751"/>
            <a:ext cx="12286181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What about ChatGPT?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0" y="7200900"/>
            <a:ext cx="5410200" cy="3095625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3"/>
                </a:lnTo>
                <a:lnTo>
                  <a:pt x="7564523" y="6978273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FDC9A41-E1FD-5F13-D507-F8981E11EEF6}"/>
              </a:ext>
            </a:extLst>
          </p:cNvPr>
          <p:cNvSpPr/>
          <p:nvPr/>
        </p:nvSpPr>
        <p:spPr>
          <a:xfrm rot="10800000" flipH="1">
            <a:off x="12877800" y="0"/>
            <a:ext cx="5410200" cy="3095625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3"/>
                </a:lnTo>
                <a:lnTo>
                  <a:pt x="7564523" y="6978273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6222E0-BCBC-DDBA-1F7D-D3075E16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890" y="1726822"/>
            <a:ext cx="9898148" cy="7804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FDC5AC-D5FE-C75A-45BB-6EF190D59460}"/>
              </a:ext>
            </a:extLst>
          </p:cNvPr>
          <p:cNvSpPr txBox="1"/>
          <p:nvPr/>
        </p:nvSpPr>
        <p:spPr>
          <a:xfrm>
            <a:off x="914400" y="2218488"/>
            <a:ext cx="396853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C96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Wallin expects your writing to be your own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&amp; is training its team on spotting AI-written essays &amp; will do its own checks </a:t>
            </a:r>
          </a:p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2400" b="1" dirty="0">
                <a:solidFill>
                  <a:srgbClr val="5C96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can be helpful as a tool if used responsibil</a:t>
            </a:r>
            <a:r>
              <a:rPr lang="en-US" sz="2400" b="1" dirty="0">
                <a:solidFill>
                  <a:srgbClr val="5C9633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solidFill>
                  <a:srgbClr val="5C9633"/>
                </a:solidFill>
                <a:latin typeface="Montserrat" panose="02000505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ty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ethnically—we’re fine with it being used to brainstorm or edit writing but the actual writing needs to come from you</a:t>
            </a:r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89A256-EC16-DF2F-6874-7B79DAF5743E}"/>
              </a:ext>
            </a:extLst>
          </p:cNvPr>
          <p:cNvSpPr/>
          <p:nvPr/>
        </p:nvSpPr>
        <p:spPr>
          <a:xfrm>
            <a:off x="6066890" y="5952932"/>
            <a:ext cx="9401710" cy="866968"/>
          </a:xfrm>
          <a:prstGeom prst="roundRect">
            <a:avLst/>
          </a:prstGeom>
          <a:noFill/>
          <a:ln w="38100">
            <a:solidFill>
              <a:srgbClr val="5C9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62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03271" y="687228"/>
            <a:ext cx="10185072" cy="10900629"/>
          </a:xfrm>
          <a:custGeom>
            <a:avLst/>
            <a:gdLst/>
            <a:ahLst/>
            <a:cxnLst/>
            <a:rect l="l" t="t" r="r" b="b"/>
            <a:pathLst>
              <a:path w="11417947" h="10900629">
                <a:moveTo>
                  <a:pt x="0" y="0"/>
                </a:moveTo>
                <a:lnTo>
                  <a:pt x="11417947" y="0"/>
                </a:lnTo>
                <a:lnTo>
                  <a:pt x="11417947" y="10900628"/>
                </a:lnTo>
                <a:lnTo>
                  <a:pt x="0" y="10900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4323" y="-697268"/>
            <a:ext cx="7865756" cy="1160030"/>
            <a:chOff x="0" y="0"/>
            <a:chExt cx="5055647" cy="745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6DD2F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CC542A4-5342-E186-D204-8FF7B2CEB571}"/>
              </a:ext>
            </a:extLst>
          </p:cNvPr>
          <p:cNvSpPr txBox="1"/>
          <p:nvPr/>
        </p:nvSpPr>
        <p:spPr>
          <a:xfrm>
            <a:off x="1295400" y="6474619"/>
            <a:ext cx="899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You will </a:t>
            </a:r>
            <a:r>
              <a:rPr lang="en-US" sz="2400" dirty="0" err="1">
                <a:latin typeface="Montserrat Light" panose="00000400000000000000" pitchFamily="2" charset="0"/>
              </a:rPr>
              <a:t>likley</a:t>
            </a:r>
            <a:r>
              <a:rPr lang="en-US" sz="2400" dirty="0">
                <a:latin typeface="Montserrat Light" panose="00000400000000000000" pitchFamily="2" charset="0"/>
              </a:rPr>
              <a:t> need help from parent(s) or guardians in this section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If your family filed taxes in past 3 years, we will need copy of 1</a:t>
            </a:r>
            <a:r>
              <a:rPr lang="en-US" sz="2400" baseline="30000" dirty="0">
                <a:latin typeface="Montserrat Light" panose="00000400000000000000" pitchFamily="2" charset="0"/>
              </a:rPr>
              <a:t>st</a:t>
            </a:r>
            <a:r>
              <a:rPr lang="en-US" sz="2400" dirty="0">
                <a:latin typeface="Montserrat Light" panose="00000400000000000000" pitchFamily="2" charset="0"/>
              </a:rPr>
              <a:t> page of </a:t>
            </a:r>
            <a:r>
              <a:rPr lang="en-US" sz="2400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1040 tax form </a:t>
            </a:r>
            <a:r>
              <a:rPr lang="en-US" sz="2400" dirty="0">
                <a:latin typeface="Montserrat Light" panose="00000400000000000000" pitchFamily="2" charset="0"/>
              </a:rPr>
              <a:t>to confirm financial need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If you have questions/concerns, email us at </a:t>
            </a:r>
            <a:r>
              <a:rPr lang="en-US" sz="2400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apply@wallinpartners.org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009807-CF7D-0993-B535-7773B92A72A7}"/>
              </a:ext>
            </a:extLst>
          </p:cNvPr>
          <p:cNvSpPr txBox="1"/>
          <p:nvPr/>
        </p:nvSpPr>
        <p:spPr>
          <a:xfrm>
            <a:off x="7239000" y="727527"/>
            <a:ext cx="11300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Montserrat" panose="02000505000000020004" pitchFamily="2" charset="0"/>
              </a:rPr>
              <a:t>Financial Aid Section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8E38A84-211A-4F53-4CEA-05ED1BBA6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889076"/>
            <a:ext cx="5607338" cy="4826248"/>
          </a:xfrm>
          <a:prstGeom prst="rect">
            <a:avLst/>
          </a:prstGeom>
          <a:ln>
            <a:solidFill>
              <a:srgbClr val="014F5B"/>
            </a:solidFill>
          </a:ln>
        </p:spPr>
      </p:pic>
      <p:pic>
        <p:nvPicPr>
          <p:cNvPr id="8" name="Picture 7" descr="A screenshot of a form&#10;&#10;Description automatically generated">
            <a:extLst>
              <a:ext uri="{FF2B5EF4-FFF2-40B4-BE49-F238E27FC236}">
                <a16:creationId xmlns:a16="http://schemas.microsoft.com/office/drawing/2014/main" id="{7BE4D427-67D9-FF83-D0DB-94EFFEDA5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030" y="2287871"/>
            <a:ext cx="6957903" cy="7416665"/>
          </a:xfrm>
          <a:prstGeom prst="rect">
            <a:avLst/>
          </a:prstGeom>
          <a:ln>
            <a:solidFill>
              <a:srgbClr val="014F5B"/>
            </a:solidFill>
          </a:ln>
        </p:spPr>
      </p:pic>
    </p:spTree>
    <p:extLst>
      <p:ext uri="{BB962C8B-B14F-4D97-AF65-F5344CB8AC3E}">
        <p14:creationId xmlns:p14="http://schemas.microsoft.com/office/powerpoint/2010/main" val="278174596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0A42246-26DD-2EFB-9726-376B71EC6166}"/>
              </a:ext>
            </a:extLst>
          </p:cNvPr>
          <p:cNvSpPr txBox="1">
            <a:spLocks/>
          </p:cNvSpPr>
          <p:nvPr/>
        </p:nvSpPr>
        <p:spPr>
          <a:xfrm>
            <a:off x="361604" y="866891"/>
            <a:ext cx="11252200" cy="830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Montserrat" panose="02000505000000020004" pitchFamily="2" charset="0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Application Timeline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C2AF1-BE86-007D-F6F1-31643C0F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276613"/>
            <a:ext cx="875447" cy="9477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39F2C7-3188-AD38-2B5A-E5E2628C1B4F}"/>
              </a:ext>
            </a:extLst>
          </p:cNvPr>
          <p:cNvSpPr txBox="1"/>
          <p:nvPr/>
        </p:nvSpPr>
        <p:spPr>
          <a:xfrm>
            <a:off x="3122668" y="8639147"/>
            <a:ext cx="1204266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4-Year Scholars will know if they’ve been selected 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</a:b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  <a:ea typeface="Microsoft GothicNeo Light" panose="020B0300000101010101" pitchFamily="34" charset="-127"/>
                <a:cs typeface="Microsoft GothicNeo Light" panose="020B0300000101010101" pitchFamily="34" charset="-127"/>
              </a:rPr>
              <a:t>before they need to choose a college!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187F86-CD5E-6037-608E-FBE4C87896B0}"/>
              </a:ext>
            </a:extLst>
          </p:cNvPr>
          <p:cNvGrpSpPr/>
          <p:nvPr/>
        </p:nvGrpSpPr>
        <p:grpSpPr>
          <a:xfrm>
            <a:off x="533400" y="3848100"/>
            <a:ext cx="16467826" cy="3873280"/>
            <a:chOff x="533400" y="3305431"/>
            <a:chExt cx="16467826" cy="32288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2A888A-3A38-B0CD-F5E4-828FCD2A9A33}"/>
                </a:ext>
              </a:extLst>
            </p:cNvPr>
            <p:cNvGrpSpPr/>
            <p:nvPr/>
          </p:nvGrpSpPr>
          <p:grpSpPr>
            <a:xfrm>
              <a:off x="533400" y="3305431"/>
              <a:ext cx="16002000" cy="1524833"/>
              <a:chOff x="830310" y="2342645"/>
              <a:chExt cx="10635931" cy="1524833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B30587A-55B0-6958-F0EA-D7BADE872328}"/>
                  </a:ext>
                </a:extLst>
              </p:cNvPr>
              <p:cNvCxnSpPr>
                <a:cxnSpLocks/>
                <a:stCxn id="20" idx="6"/>
              </p:cNvCxnSpPr>
              <p:nvPr/>
            </p:nvCxnSpPr>
            <p:spPr>
              <a:xfrm>
                <a:off x="2357300" y="3787755"/>
                <a:ext cx="9108941" cy="14224"/>
              </a:xfrm>
              <a:prstGeom prst="straightConnector1">
                <a:avLst/>
              </a:prstGeom>
              <a:ln w="38100">
                <a:solidFill>
                  <a:srgbClr val="5E97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0157B1E-CB19-A3ED-35F9-EC2E018286C6}"/>
                  </a:ext>
                </a:extLst>
              </p:cNvPr>
              <p:cNvGrpSpPr/>
              <p:nvPr/>
            </p:nvGrpSpPr>
            <p:grpSpPr>
              <a:xfrm>
                <a:off x="830310" y="2356869"/>
                <a:ext cx="2916820" cy="1499466"/>
                <a:chOff x="156418" y="2356869"/>
                <a:chExt cx="2916820" cy="1499466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151E1B9-5C75-BB2B-6F19-F7DC6EFD6B9C}"/>
                    </a:ext>
                  </a:extLst>
                </p:cNvPr>
                <p:cNvSpPr/>
                <p:nvPr/>
              </p:nvSpPr>
              <p:spPr>
                <a:xfrm>
                  <a:off x="1546248" y="3719175"/>
                  <a:ext cx="137160" cy="137160"/>
                </a:xfrm>
                <a:prstGeom prst="ellipse">
                  <a:avLst/>
                </a:prstGeom>
                <a:solidFill>
                  <a:srgbClr val="5E9740"/>
                </a:solidFill>
                <a:ln>
                  <a:solidFill>
                    <a:srgbClr val="5E974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Montserrat Light" panose="00000400000000000000" pitchFamily="50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B42D99F-9D5E-A1E0-0615-7A6C4210598C}"/>
                    </a:ext>
                  </a:extLst>
                </p:cNvPr>
                <p:cNvSpPr txBox="1"/>
                <p:nvPr/>
              </p:nvSpPr>
              <p:spPr>
                <a:xfrm>
                  <a:off x="156418" y="2356869"/>
                  <a:ext cx="2916820" cy="795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" panose="02000505000000020004" pitchFamily="2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Application Opens </a:t>
                  </a:r>
                  <a:b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</a:br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November 1</a:t>
                  </a:r>
                  <a:r>
                    <a:rPr lang="en-US" sz="2800" baseline="30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st</a:t>
                  </a:r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, 2023  </a:t>
                  </a:r>
                  <a:endParaRPr 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Light" panose="00000400000000000000" pitchFamily="50" charset="0"/>
                  </a:endParaRP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ECC4E34-5FBA-204A-2183-BA3B494A34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14828" y="3187866"/>
                  <a:ext cx="0" cy="614114"/>
                </a:xfrm>
                <a:prstGeom prst="line">
                  <a:avLst/>
                </a:prstGeom>
                <a:ln w="19050">
                  <a:solidFill>
                    <a:srgbClr val="5E97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BAE8D35-81F3-70B6-3248-470D07FC46CD}"/>
                  </a:ext>
                </a:extLst>
              </p:cNvPr>
              <p:cNvGrpSpPr/>
              <p:nvPr/>
            </p:nvGrpSpPr>
            <p:grpSpPr>
              <a:xfrm>
                <a:off x="5030842" y="2356869"/>
                <a:ext cx="3056626" cy="1499466"/>
                <a:chOff x="5030842" y="2356869"/>
                <a:chExt cx="3056626" cy="1499466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8E67FEC-8CA6-9481-09DB-4106C4EF427A}"/>
                    </a:ext>
                  </a:extLst>
                </p:cNvPr>
                <p:cNvSpPr/>
                <p:nvPr/>
              </p:nvSpPr>
              <p:spPr>
                <a:xfrm>
                  <a:off x="6490575" y="3719175"/>
                  <a:ext cx="137160" cy="137160"/>
                </a:xfrm>
                <a:prstGeom prst="ellipse">
                  <a:avLst/>
                </a:prstGeom>
                <a:solidFill>
                  <a:srgbClr val="5E9740"/>
                </a:solidFill>
                <a:ln>
                  <a:solidFill>
                    <a:srgbClr val="5E974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Light" panose="00000400000000000000" pitchFamily="50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B9A0F07-6DA0-08AC-920B-8B641D785E57}"/>
                    </a:ext>
                  </a:extLst>
                </p:cNvPr>
                <p:cNvSpPr txBox="1"/>
                <p:nvPr/>
              </p:nvSpPr>
              <p:spPr>
                <a:xfrm>
                  <a:off x="5030842" y="2356869"/>
                  <a:ext cx="3056626" cy="795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" panose="02000505000000020004" pitchFamily="2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Application Closes </a:t>
                  </a:r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February 1</a:t>
                  </a:r>
                  <a:r>
                    <a:rPr lang="en-US" sz="2800" baseline="30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st</a:t>
                  </a:r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, 2024</a:t>
                  </a:r>
                  <a:endParaRPr 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Light" panose="00000400000000000000" pitchFamily="50" charset="0"/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B6EB6FFB-A8C7-6461-DFDC-30FC1655B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59155" y="3194410"/>
                  <a:ext cx="0" cy="614113"/>
                </a:xfrm>
                <a:prstGeom prst="line">
                  <a:avLst/>
                </a:prstGeom>
                <a:ln w="19050">
                  <a:solidFill>
                    <a:srgbClr val="5E97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8CB1C97-0D1A-86C6-6473-62EECE977E42}"/>
                  </a:ext>
                </a:extLst>
              </p:cNvPr>
              <p:cNvGrpSpPr/>
              <p:nvPr/>
            </p:nvGrpSpPr>
            <p:grpSpPr>
              <a:xfrm>
                <a:off x="8794264" y="2342645"/>
                <a:ext cx="2567426" cy="1524833"/>
                <a:chOff x="8794264" y="2342645"/>
                <a:chExt cx="2567426" cy="1524833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0F0BF40-0E34-73DB-9FA1-A3FF60096D27}"/>
                    </a:ext>
                  </a:extLst>
                </p:cNvPr>
                <p:cNvSpPr txBox="1"/>
                <p:nvPr/>
              </p:nvSpPr>
              <p:spPr>
                <a:xfrm>
                  <a:off x="8794264" y="2342645"/>
                  <a:ext cx="2567426" cy="7953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" panose="02000505000000020004" pitchFamily="2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Scholars Notified!</a:t>
                  </a:r>
                </a:p>
                <a:p>
                  <a:pPr algn="ctr"/>
                  <a:r>
                    <a:rPr lang="en-US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 Light" panose="00000400000000000000" pitchFamily="50" charset="0"/>
                      <a:ea typeface="Microsoft GothicNeo Light" panose="020B0300000101010101" pitchFamily="34" charset="-127"/>
                      <a:cs typeface="Microsoft GothicNeo Light" panose="020B0300000101010101" pitchFamily="34" charset="-127"/>
                    </a:rPr>
                    <a:t>Early/Mid-April</a:t>
                  </a: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FF8FC66-0252-8CEB-FD67-06CEB8DD4221}"/>
                    </a:ext>
                  </a:extLst>
                </p:cNvPr>
                <p:cNvSpPr/>
                <p:nvPr/>
              </p:nvSpPr>
              <p:spPr>
                <a:xfrm flipH="1">
                  <a:off x="10009155" y="3730318"/>
                  <a:ext cx="137160" cy="137160"/>
                </a:xfrm>
                <a:prstGeom prst="ellipse">
                  <a:avLst/>
                </a:prstGeom>
                <a:solidFill>
                  <a:srgbClr val="5E9740"/>
                </a:solidFill>
                <a:ln>
                  <a:solidFill>
                    <a:srgbClr val="5E974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 Light" panose="00000400000000000000" pitchFamily="50" charset="0"/>
                  </a:endParaRP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326EE8D6-74DE-344C-B49F-DA472CBF16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77977" y="3194410"/>
                  <a:ext cx="0" cy="614113"/>
                </a:xfrm>
                <a:prstGeom prst="line">
                  <a:avLst/>
                </a:prstGeom>
                <a:ln w="19050">
                  <a:solidFill>
                    <a:srgbClr val="5E97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F044753-E8E2-E415-16A5-BACAB977D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01775" y="4795017"/>
              <a:ext cx="0" cy="614113"/>
            </a:xfrm>
            <a:prstGeom prst="line">
              <a:avLst/>
            </a:prstGeom>
            <a:ln w="19050">
              <a:solidFill>
                <a:srgbClr val="00A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355070E-8CB8-9A1C-9B32-2E52A0DCE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53369" y="4786349"/>
              <a:ext cx="0" cy="614113"/>
            </a:xfrm>
            <a:prstGeom prst="line">
              <a:avLst/>
            </a:prstGeom>
            <a:ln w="19050">
              <a:solidFill>
                <a:srgbClr val="00A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D52A48-2F05-2D52-EA25-97CB7B35196B}"/>
                </a:ext>
              </a:extLst>
            </p:cNvPr>
            <p:cNvSpPr txBox="1"/>
            <p:nvPr/>
          </p:nvSpPr>
          <p:spPr>
            <a:xfrm>
              <a:off x="9753600" y="5374868"/>
              <a:ext cx="3056626" cy="795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A999"/>
                  </a:solidFill>
                  <a:latin typeface="Montserrat" panose="02000505000000020004" pitchFamily="2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2-Year Opens </a:t>
              </a:r>
            </a:p>
            <a:p>
              <a:pPr algn="ctr"/>
              <a:r>
                <a:rPr lang="en-US" sz="2800" dirty="0">
                  <a:solidFill>
                    <a:srgbClr val="00A999"/>
                  </a:solidFill>
                  <a:latin typeface="Montserrat Light" panose="00000400000000000000" pitchFamily="50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March  1</a:t>
              </a:r>
              <a:r>
                <a:rPr lang="en-US" sz="2800" baseline="30000" dirty="0">
                  <a:solidFill>
                    <a:srgbClr val="00A999"/>
                  </a:solidFill>
                  <a:latin typeface="Montserrat Light" panose="00000400000000000000" pitchFamily="50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st</a:t>
              </a:r>
              <a:r>
                <a:rPr lang="en-US" sz="2800" dirty="0">
                  <a:solidFill>
                    <a:srgbClr val="00A999"/>
                  </a:solidFill>
                  <a:latin typeface="Montserrat Light" panose="00000400000000000000" pitchFamily="50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 2024</a:t>
              </a:r>
              <a:endParaRPr lang="en-US" sz="2800" dirty="0">
                <a:solidFill>
                  <a:srgbClr val="00A999"/>
                </a:solidFill>
                <a:latin typeface="Montserrat Light" panose="00000400000000000000" pitchFamily="50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F5D999-ACBB-197B-0544-E86A66A3A3E6}"/>
                </a:ext>
              </a:extLst>
            </p:cNvPr>
            <p:cNvSpPr txBox="1"/>
            <p:nvPr/>
          </p:nvSpPr>
          <p:spPr>
            <a:xfrm>
              <a:off x="13944600" y="5379694"/>
              <a:ext cx="3056626" cy="1154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A999"/>
                  </a:solidFill>
                  <a:latin typeface="Montserrat" panose="02000505000000020004" pitchFamily="2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2-Year Priority Deadline </a:t>
              </a:r>
            </a:p>
            <a:p>
              <a:pPr algn="ctr"/>
              <a:r>
                <a:rPr lang="en-US" sz="2800" dirty="0">
                  <a:solidFill>
                    <a:srgbClr val="00A999"/>
                  </a:solidFill>
                  <a:latin typeface="Montserrat Light" panose="00000400000000000000" pitchFamily="50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May  15</a:t>
              </a:r>
              <a:r>
                <a:rPr lang="en-US" sz="2800" baseline="30000" dirty="0">
                  <a:solidFill>
                    <a:srgbClr val="00A999"/>
                  </a:solidFill>
                  <a:latin typeface="Montserrat Light" panose="00000400000000000000" pitchFamily="50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th</a:t>
              </a:r>
              <a:r>
                <a:rPr lang="en-US" sz="2800" dirty="0">
                  <a:solidFill>
                    <a:srgbClr val="00A999"/>
                  </a:solidFill>
                  <a:latin typeface="Montserrat Light" panose="00000400000000000000" pitchFamily="50" charset="0"/>
                  <a:ea typeface="Microsoft GothicNeo Light" panose="020B0300000101010101" pitchFamily="34" charset="-127"/>
                  <a:cs typeface="Microsoft GothicNeo Light" panose="020B0300000101010101" pitchFamily="34" charset="-127"/>
                </a:rPr>
                <a:t> 2024</a:t>
              </a:r>
              <a:endParaRPr lang="en-US" sz="2800" dirty="0">
                <a:solidFill>
                  <a:srgbClr val="00A999"/>
                </a:solidFill>
                <a:latin typeface="Montserrat Light" panose="000004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48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7124700"/>
            <a:ext cx="3581400" cy="3164637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2"/>
                </a:lnTo>
                <a:lnTo>
                  <a:pt x="7564523" y="6978272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73400" y="419100"/>
            <a:ext cx="2011680" cy="2011680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3"/>
                </a:lnTo>
                <a:lnTo>
                  <a:pt x="0" y="2815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Agenda</a:t>
            </a:r>
          </a:p>
        </p:txBody>
      </p:sp>
      <p:graphicFrame>
        <p:nvGraphicFramePr>
          <p:cNvPr id="9" name="TextBox 4">
            <a:extLst>
              <a:ext uri="{FF2B5EF4-FFF2-40B4-BE49-F238E27FC236}">
                <a16:creationId xmlns:a16="http://schemas.microsoft.com/office/drawing/2014/main" id="{A703A694-359E-4C87-3815-B2EE92A16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511036"/>
              </p:ext>
            </p:extLst>
          </p:nvPr>
        </p:nvGraphicFramePr>
        <p:xfrm>
          <a:off x="2286000" y="2840838"/>
          <a:ext cx="14070096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0A42246-26DD-2EFB-9726-376B71EC6166}"/>
              </a:ext>
            </a:extLst>
          </p:cNvPr>
          <p:cNvSpPr txBox="1">
            <a:spLocks/>
          </p:cNvSpPr>
          <p:nvPr/>
        </p:nvSpPr>
        <p:spPr>
          <a:xfrm>
            <a:off x="1255014" y="550269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7200" b="1" kern="1200" dirty="0">
                <a:solidFill>
                  <a:schemeClr val="tx1"/>
                </a:solidFill>
                <a:latin typeface="Montserrat" panose="02000505000000020004" pitchFamily="2" charset="0"/>
              </a:rPr>
              <a:t>Questions &amp; Next Steps </a:t>
            </a:r>
          </a:p>
          <a:p>
            <a:pPr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37CCD-AD25-6DFB-ECCC-08F44FE0EC54}"/>
              </a:ext>
            </a:extLst>
          </p:cNvPr>
          <p:cNvSpPr txBox="1"/>
          <p:nvPr/>
        </p:nvSpPr>
        <p:spPr>
          <a:xfrm>
            <a:off x="674185" y="2256285"/>
            <a:ext cx="5945886" cy="631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US" sz="4100" b="1" kern="1200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Next Steps</a:t>
            </a:r>
          </a:p>
          <a:p>
            <a:pPr defTabSz="777240">
              <a:spcAft>
                <a:spcPts val="600"/>
              </a:spcAft>
            </a:pPr>
            <a:endParaRPr lang="en-US" sz="4100" b="1" kern="1200" dirty="0">
              <a:solidFill>
                <a:srgbClr val="00B05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91465" indent="-291465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Start an application </a:t>
            </a:r>
            <a:r>
              <a:rPr lang="en-US" sz="2400" kern="1200" dirty="0">
                <a:latin typeface="Montserrat Light" panose="00000400000000000000" pitchFamily="2" charset="0"/>
                <a:ea typeface="+mn-ea"/>
                <a:cs typeface="+mn-cs"/>
              </a:rPr>
              <a:t>at</a:t>
            </a:r>
            <a:r>
              <a:rPr lang="en-US" sz="2400" b="1" kern="1200" dirty="0">
                <a:solidFill>
                  <a:srgbClr val="00B050"/>
                </a:solidFill>
                <a:latin typeface="Montserrat Light" panose="00000400000000000000" pitchFamily="2" charset="0"/>
                <a:ea typeface="+mn-ea"/>
                <a:cs typeface="+mn-cs"/>
              </a:rPr>
              <a:t> </a:t>
            </a:r>
            <a:r>
              <a:rPr lang="en-US" sz="2400" b="1" kern="1200" dirty="0">
                <a:solidFill>
                  <a:srgbClr val="5C9633"/>
                </a:solidFill>
                <a:latin typeface="Montserrat" panose="02000505000000020004" pitchFamily="2" charset="0"/>
              </a:rPr>
              <a:t>wallinpartners.org/apply </a:t>
            </a:r>
          </a:p>
          <a:p>
            <a:pPr marL="291465" indent="-291465" defTabSz="77724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Identify your 2 recommenders </a:t>
            </a:r>
          </a:p>
          <a:p>
            <a:pPr marL="291465" indent="-291465" defTabSz="77724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Start thinking about responses to essay prompts </a:t>
            </a:r>
          </a:p>
          <a:p>
            <a:pPr marL="291465" indent="-291465" defTabSz="77724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Get your HS transcript (unofficial) and tax form ready</a:t>
            </a:r>
          </a:p>
          <a:p>
            <a:pPr marL="291465" indent="-291465" defTabSz="7772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And remember, work on the application over several days/weeks and not in one sitting</a:t>
            </a:r>
            <a:r>
              <a:rPr lang="en-US" sz="2300" kern="120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rPr>
              <a:t>!!</a:t>
            </a:r>
          </a:p>
          <a:p>
            <a:pPr defTabSz="777240">
              <a:spcAft>
                <a:spcPts val="600"/>
              </a:spcAft>
            </a:pPr>
            <a:endParaRPr lang="en-US" sz="2040" kern="1200" dirty="0">
              <a:solidFill>
                <a:schemeClr val="tx1"/>
              </a:solidFill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07AFF5-3113-6D70-38AF-92FB838F84E0}"/>
              </a:ext>
            </a:extLst>
          </p:cNvPr>
          <p:cNvSpPr txBox="1"/>
          <p:nvPr/>
        </p:nvSpPr>
        <p:spPr>
          <a:xfrm>
            <a:off x="759714" y="8956741"/>
            <a:ext cx="914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7240">
              <a:spcAft>
                <a:spcPts val="600"/>
              </a:spcAft>
            </a:pPr>
            <a:r>
              <a:rPr lang="en-US" sz="2400" kern="1200" dirty="0">
                <a:solidFill>
                  <a:srgbClr val="014F5B"/>
                </a:solidFill>
                <a:latin typeface="Montserrat" panose="02000505000000020004" pitchFamily="2" charset="0"/>
              </a:rPr>
              <a:t>Good luck! We can’t wait to read your application! Reach out with any questions at </a:t>
            </a:r>
            <a:r>
              <a:rPr lang="en-US" sz="2400" kern="1200" dirty="0">
                <a:solidFill>
                  <a:srgbClr val="014F5B"/>
                </a:solidFill>
                <a:latin typeface="Montserrat" panose="02000505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apply@wallinpartners.org</a:t>
            </a:r>
            <a:endParaRPr lang="en-US" sz="2400" dirty="0">
              <a:solidFill>
                <a:srgbClr val="014F5B"/>
              </a:solidFill>
              <a:latin typeface="Montserrat" panose="02000505000000020004" pitchFamily="2" charset="0"/>
            </a:endParaRPr>
          </a:p>
        </p:txBody>
      </p:sp>
      <p:pic>
        <p:nvPicPr>
          <p:cNvPr id="9" name="Picture 8" descr="A group of people in graduation gowns and caps&#10;&#10;Description automatically generated">
            <a:extLst>
              <a:ext uri="{FF2B5EF4-FFF2-40B4-BE49-F238E27FC236}">
                <a16:creationId xmlns:a16="http://schemas.microsoft.com/office/drawing/2014/main" id="{C92F431D-58AC-F0C1-DA7F-B3279B398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256285"/>
            <a:ext cx="4989474" cy="7480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F602E5-C4A8-F29D-D2F9-B19397C3B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021" y="2602807"/>
            <a:ext cx="5081386" cy="50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8191500"/>
            <a:ext cx="2895600" cy="2105025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3"/>
                </a:lnTo>
                <a:lnTo>
                  <a:pt x="7564523" y="6978273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 dirty="0"/>
          </a:p>
        </p:txBody>
      </p:sp>
      <p:sp>
        <p:nvSpPr>
          <p:cNvPr id="3" name="Freeform 3"/>
          <p:cNvSpPr/>
          <p:nvPr/>
        </p:nvSpPr>
        <p:spPr>
          <a:xfrm>
            <a:off x="480912" y="339042"/>
            <a:ext cx="1355434" cy="1394750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3"/>
                </a:lnTo>
                <a:lnTo>
                  <a:pt x="0" y="2815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7" name="TextBox 12">
            <a:extLst>
              <a:ext uri="{FF2B5EF4-FFF2-40B4-BE49-F238E27FC236}">
                <a16:creationId xmlns:a16="http://schemas.microsoft.com/office/drawing/2014/main" id="{0F32D480-916F-97AC-0951-6BCB86579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251890"/>
              </p:ext>
            </p:extLst>
          </p:nvPr>
        </p:nvGraphicFramePr>
        <p:xfrm>
          <a:off x="11261971" y="1501374"/>
          <a:ext cx="5867400" cy="8525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FC65DD-4311-BEA9-CF10-D130F0D30C57}"/>
              </a:ext>
            </a:extLst>
          </p:cNvPr>
          <p:cNvSpPr txBox="1"/>
          <p:nvPr/>
        </p:nvSpPr>
        <p:spPr>
          <a:xfrm>
            <a:off x="2158955" y="2443401"/>
            <a:ext cx="7315200" cy="657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Mission &amp; Vision</a:t>
            </a:r>
            <a:endParaRPr lang="en-US" sz="4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lvl="1"/>
            <a:endParaRPr lang="en-US" sz="2800" dirty="0">
              <a:latin typeface="Montserrat Light" panose="00000400000000000000" pitchFamily="2" charset="0"/>
            </a:endParaRPr>
          </a:p>
          <a:p>
            <a:pPr lvl="1"/>
            <a:r>
              <a:rPr lang="en-US" sz="3200" dirty="0">
                <a:latin typeface="Montserrat Light" panose="00000400000000000000" pitchFamily="2" charset="0"/>
              </a:rPr>
              <a:t>Started in 1992 by Win &amp; Maxine Wallin with the goal of supporting motivated high school seniors in getting to and through college through funding, advising, and career support </a:t>
            </a:r>
          </a:p>
          <a:p>
            <a:pPr lvl="1"/>
            <a:r>
              <a:rPr lang="en-US" sz="3200" dirty="0">
                <a:latin typeface="Montserrat Light" panose="00000400000000000000" pitchFamily="2" charset="0"/>
              </a:rPr>
              <a:t>Currently recruit from 73 high schools in MN and have students who go to 70+ college in the Midwest and 20 HBCUs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A0E40-5B4C-14F8-E876-8BD36FA9CB40}"/>
              </a:ext>
            </a:extLst>
          </p:cNvPr>
          <p:cNvSpPr/>
          <p:nvPr/>
        </p:nvSpPr>
        <p:spPr>
          <a:xfrm>
            <a:off x="1371600" y="2095500"/>
            <a:ext cx="9144000" cy="76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3C8893C-662B-1D92-183F-9564864AE541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Mission &amp; Vision</a:t>
            </a: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2970" y="-142736"/>
            <a:ext cx="12092719" cy="11544829"/>
          </a:xfrm>
          <a:custGeom>
            <a:avLst/>
            <a:gdLst/>
            <a:ahLst/>
            <a:cxnLst/>
            <a:rect l="l" t="t" r="r" b="b"/>
            <a:pathLst>
              <a:path w="12092719" h="11544829">
                <a:moveTo>
                  <a:pt x="0" y="0"/>
                </a:moveTo>
                <a:lnTo>
                  <a:pt x="12092719" y="0"/>
                </a:lnTo>
                <a:lnTo>
                  <a:pt x="12092719" y="11544828"/>
                </a:lnTo>
                <a:lnTo>
                  <a:pt x="0" y="11544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3FDBB6-9D32-1A1C-02D8-3317FFF897D9}"/>
              </a:ext>
            </a:extLst>
          </p:cNvPr>
          <p:cNvGrpSpPr/>
          <p:nvPr/>
        </p:nvGrpSpPr>
        <p:grpSpPr>
          <a:xfrm>
            <a:off x="433455" y="3146502"/>
            <a:ext cx="4967396" cy="2286000"/>
            <a:chOff x="433455" y="3146502"/>
            <a:chExt cx="4967396" cy="2286000"/>
          </a:xfrm>
        </p:grpSpPr>
        <p:sp>
          <p:nvSpPr>
            <p:cNvPr id="4" name="Freeform 4"/>
            <p:cNvSpPr/>
            <p:nvPr/>
          </p:nvSpPr>
          <p:spPr>
            <a:xfrm>
              <a:off x="433455" y="3146502"/>
              <a:ext cx="4967396" cy="2286000"/>
            </a:xfrm>
            <a:custGeom>
              <a:avLst/>
              <a:gdLst/>
              <a:ahLst/>
              <a:cxnLst/>
              <a:rect l="l" t="t" r="r" b="b"/>
              <a:pathLst>
                <a:path w="1391807" h="592069">
                  <a:moveTo>
                    <a:pt x="0" y="0"/>
                  </a:moveTo>
                  <a:lnTo>
                    <a:pt x="1391807" y="0"/>
                  </a:lnTo>
                  <a:lnTo>
                    <a:pt x="1391807" y="592069"/>
                  </a:lnTo>
                  <a:lnTo>
                    <a:pt x="0" y="592069"/>
                  </a:lnTo>
                  <a:close/>
                </a:path>
              </a:pathLst>
            </a:custGeom>
            <a:solidFill>
              <a:srgbClr val="FFFFFF"/>
            </a:solidFill>
            <a:ln w="12700" cap="sq">
              <a:solidFill>
                <a:srgbClr val="6DD2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23971" y="4069036"/>
              <a:ext cx="3749040" cy="1006542"/>
            </a:xfrm>
            <a:custGeom>
              <a:avLst/>
              <a:gdLst/>
              <a:ahLst/>
              <a:cxnLst/>
              <a:rect l="l" t="t" r="r" b="b"/>
              <a:pathLst>
                <a:path w="3786364" h="1006542">
                  <a:moveTo>
                    <a:pt x="0" y="0"/>
                  </a:moveTo>
                  <a:lnTo>
                    <a:pt x="3786364" y="0"/>
                  </a:lnTo>
                  <a:lnTo>
                    <a:pt x="3786364" y="1006542"/>
                  </a:lnTo>
                  <a:lnTo>
                    <a:pt x="0" y="1006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82395" y="3439081"/>
              <a:ext cx="4069516" cy="392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</a:pPr>
              <a:r>
                <a:rPr lang="en-US" sz="2714" dirty="0">
                  <a:solidFill>
                    <a:srgbClr val="004750"/>
                  </a:solidFill>
                  <a:latin typeface="Open Sans Bold"/>
                </a:rPr>
                <a:t>Opportunity Pathway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561328-7659-B4C9-A678-64FC090BD01A}"/>
              </a:ext>
            </a:extLst>
          </p:cNvPr>
          <p:cNvGrpSpPr/>
          <p:nvPr/>
        </p:nvGrpSpPr>
        <p:grpSpPr>
          <a:xfrm>
            <a:off x="5486400" y="5629678"/>
            <a:ext cx="4967396" cy="2286000"/>
            <a:chOff x="5701230" y="5669485"/>
            <a:chExt cx="4967396" cy="2286000"/>
          </a:xfrm>
        </p:grpSpPr>
        <p:sp>
          <p:nvSpPr>
            <p:cNvPr id="14" name="Freeform 14"/>
            <p:cNvSpPr/>
            <p:nvPr/>
          </p:nvSpPr>
          <p:spPr>
            <a:xfrm>
              <a:off x="5701230" y="5669485"/>
              <a:ext cx="4967396" cy="2286000"/>
            </a:xfrm>
            <a:custGeom>
              <a:avLst/>
              <a:gdLst/>
              <a:ahLst/>
              <a:cxnLst/>
              <a:rect l="l" t="t" r="r" b="b"/>
              <a:pathLst>
                <a:path w="1391807" h="587837">
                  <a:moveTo>
                    <a:pt x="0" y="0"/>
                  </a:moveTo>
                  <a:lnTo>
                    <a:pt x="1391807" y="0"/>
                  </a:lnTo>
                  <a:lnTo>
                    <a:pt x="1391807" y="587837"/>
                  </a:lnTo>
                  <a:lnTo>
                    <a:pt x="0" y="587837"/>
                  </a:lnTo>
                  <a:close/>
                </a:path>
              </a:pathLst>
            </a:custGeom>
            <a:solidFill>
              <a:srgbClr val="FFFFFF"/>
            </a:solidFill>
            <a:ln w="12700" cap="sq">
              <a:solidFill>
                <a:srgbClr val="6DD2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408334" y="6476070"/>
              <a:ext cx="3553189" cy="979422"/>
            </a:xfrm>
            <a:custGeom>
              <a:avLst/>
              <a:gdLst/>
              <a:ahLst/>
              <a:cxnLst/>
              <a:rect l="l" t="t" r="r" b="b"/>
              <a:pathLst>
                <a:path w="3947988" h="1088247">
                  <a:moveTo>
                    <a:pt x="0" y="0"/>
                  </a:moveTo>
                  <a:lnTo>
                    <a:pt x="3947988" y="0"/>
                  </a:lnTo>
                  <a:lnTo>
                    <a:pt x="3947988" y="1088247"/>
                  </a:lnTo>
                  <a:lnTo>
                    <a:pt x="0" y="108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150170" y="5872356"/>
              <a:ext cx="4069516" cy="392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</a:pPr>
              <a:r>
                <a:rPr lang="en-US" sz="2714" dirty="0">
                  <a:solidFill>
                    <a:srgbClr val="004750"/>
                  </a:solidFill>
                  <a:latin typeface="Open Sans Bold"/>
                </a:rPr>
                <a:t>Mortenson Pathway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5624EC-C792-3479-E134-3A02FEC46644}"/>
              </a:ext>
            </a:extLst>
          </p:cNvPr>
          <p:cNvGrpSpPr/>
          <p:nvPr/>
        </p:nvGrpSpPr>
        <p:grpSpPr>
          <a:xfrm>
            <a:off x="433455" y="5629678"/>
            <a:ext cx="4967396" cy="2286000"/>
            <a:chOff x="433455" y="5629678"/>
            <a:chExt cx="4967396" cy="2286000"/>
          </a:xfrm>
        </p:grpSpPr>
        <p:sp>
          <p:nvSpPr>
            <p:cNvPr id="11" name="Freeform 11"/>
            <p:cNvSpPr/>
            <p:nvPr/>
          </p:nvSpPr>
          <p:spPr>
            <a:xfrm>
              <a:off x="433455" y="5629678"/>
              <a:ext cx="4967396" cy="2286000"/>
            </a:xfrm>
            <a:custGeom>
              <a:avLst/>
              <a:gdLst/>
              <a:ahLst/>
              <a:cxnLst/>
              <a:rect l="l" t="t" r="r" b="b"/>
              <a:pathLst>
                <a:path w="1391807" h="587837">
                  <a:moveTo>
                    <a:pt x="0" y="0"/>
                  </a:moveTo>
                  <a:lnTo>
                    <a:pt x="1391807" y="0"/>
                  </a:lnTo>
                  <a:lnTo>
                    <a:pt x="1391807" y="587837"/>
                  </a:lnTo>
                  <a:lnTo>
                    <a:pt x="0" y="587837"/>
                  </a:lnTo>
                  <a:close/>
                </a:path>
              </a:pathLst>
            </a:custGeom>
            <a:solidFill>
              <a:srgbClr val="FFFFFF"/>
            </a:solidFill>
            <a:ln w="12700" cap="sq">
              <a:solidFill>
                <a:srgbClr val="6DD2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04639" y="6616489"/>
              <a:ext cx="4425028" cy="903262"/>
            </a:xfrm>
            <a:custGeom>
              <a:avLst/>
              <a:gdLst/>
              <a:ahLst/>
              <a:cxnLst/>
              <a:rect l="l" t="t" r="r" b="b"/>
              <a:pathLst>
                <a:path w="4425028" h="903262">
                  <a:moveTo>
                    <a:pt x="0" y="0"/>
                  </a:moveTo>
                  <a:lnTo>
                    <a:pt x="4425028" y="0"/>
                  </a:lnTo>
                  <a:lnTo>
                    <a:pt x="4425028" y="903262"/>
                  </a:lnTo>
                  <a:lnTo>
                    <a:pt x="0" y="90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859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68468" y="5851849"/>
              <a:ext cx="4497371" cy="392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</a:pPr>
              <a:r>
                <a:rPr lang="en-US" sz="2714" dirty="0">
                  <a:solidFill>
                    <a:srgbClr val="004750"/>
                  </a:solidFill>
                  <a:latin typeface="Open Sans Bold"/>
                </a:rPr>
                <a:t>HealthPartners Pathway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97B656-6BBF-27EB-8079-D8EB0CC77EFB}"/>
              </a:ext>
            </a:extLst>
          </p:cNvPr>
          <p:cNvGrpSpPr/>
          <p:nvPr/>
        </p:nvGrpSpPr>
        <p:grpSpPr>
          <a:xfrm>
            <a:off x="5486400" y="3146502"/>
            <a:ext cx="4967396" cy="2286000"/>
            <a:chOff x="5701230" y="3146502"/>
            <a:chExt cx="4967396" cy="2286000"/>
          </a:xfrm>
        </p:grpSpPr>
        <p:sp>
          <p:nvSpPr>
            <p:cNvPr id="8" name="Freeform 8"/>
            <p:cNvSpPr/>
            <p:nvPr/>
          </p:nvSpPr>
          <p:spPr>
            <a:xfrm>
              <a:off x="5701230" y="3146502"/>
              <a:ext cx="4967396" cy="2286000"/>
            </a:xfrm>
            <a:custGeom>
              <a:avLst/>
              <a:gdLst/>
              <a:ahLst/>
              <a:cxnLst/>
              <a:rect l="l" t="t" r="r" b="b"/>
              <a:pathLst>
                <a:path w="1391807" h="587837">
                  <a:moveTo>
                    <a:pt x="0" y="0"/>
                  </a:moveTo>
                  <a:lnTo>
                    <a:pt x="1391807" y="0"/>
                  </a:lnTo>
                  <a:lnTo>
                    <a:pt x="1391807" y="587837"/>
                  </a:lnTo>
                  <a:lnTo>
                    <a:pt x="0" y="587837"/>
                  </a:lnTo>
                  <a:close/>
                </a:path>
              </a:pathLst>
            </a:custGeom>
            <a:solidFill>
              <a:srgbClr val="FFFFFF"/>
            </a:solidFill>
            <a:ln w="12700" cap="sq">
              <a:solidFill>
                <a:srgbClr val="6DD2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228530" y="3934774"/>
              <a:ext cx="3912797" cy="1140131"/>
            </a:xfrm>
            <a:custGeom>
              <a:avLst/>
              <a:gdLst/>
              <a:ahLst/>
              <a:cxnLst/>
              <a:rect l="l" t="t" r="r" b="b"/>
              <a:pathLst>
                <a:path w="3912797" h="1140131">
                  <a:moveTo>
                    <a:pt x="0" y="0"/>
                  </a:moveTo>
                  <a:lnTo>
                    <a:pt x="3912797" y="0"/>
                  </a:lnTo>
                  <a:lnTo>
                    <a:pt x="3912797" y="1140131"/>
                  </a:lnTo>
                  <a:lnTo>
                    <a:pt x="0" y="1140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2329" b="-384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150170" y="3439081"/>
              <a:ext cx="4069516" cy="392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2"/>
                </a:lnSpc>
              </a:pPr>
              <a:r>
                <a:rPr lang="en-US" sz="2714" dirty="0">
                  <a:solidFill>
                    <a:srgbClr val="004750"/>
                  </a:solidFill>
                  <a:latin typeface="Open Sans Bold"/>
                </a:rPr>
                <a:t>Aspire Pathway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917153" y="2474204"/>
            <a:ext cx="514945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4"/>
              </a:lnSpc>
            </a:pPr>
            <a:r>
              <a:rPr lang="en-US" sz="4100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2-Year Program</a:t>
            </a:r>
            <a:endParaRPr lang="en-US" sz="4100" dirty="0">
              <a:solidFill>
                <a:srgbClr val="5C9633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A21C873F-E96A-4ED9-FBA2-98CCEE79B514}"/>
              </a:ext>
            </a:extLst>
          </p:cNvPr>
          <p:cNvSpPr txBox="1"/>
          <p:nvPr/>
        </p:nvSpPr>
        <p:spPr>
          <a:xfrm>
            <a:off x="12476112" y="2422456"/>
            <a:ext cx="514945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4"/>
              </a:lnSpc>
            </a:pPr>
            <a:r>
              <a:rPr lang="en-US" sz="4100" dirty="0">
                <a:solidFill>
                  <a:srgbClr val="5C96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4-Year Program</a:t>
            </a:r>
            <a:endParaRPr lang="en-US" sz="4100" dirty="0">
              <a:solidFill>
                <a:srgbClr val="5C9633"/>
              </a:solidFill>
              <a:latin typeface="Montserrat Light" panose="00000400000000000000" pitchFamily="2" charset="0"/>
            </a:endParaRP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6E57776D-2213-1ED1-90FD-3348D15C6998}"/>
              </a:ext>
            </a:extLst>
          </p:cNvPr>
          <p:cNvGrpSpPr/>
          <p:nvPr/>
        </p:nvGrpSpPr>
        <p:grpSpPr>
          <a:xfrm>
            <a:off x="11759929" y="3733016"/>
            <a:ext cx="5658192" cy="4854959"/>
            <a:chOff x="-62570" y="-24038"/>
            <a:chExt cx="1391807" cy="836838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AB872D5B-A19B-B002-B234-2A9BCCDEE38B}"/>
                </a:ext>
              </a:extLst>
            </p:cNvPr>
            <p:cNvSpPr/>
            <p:nvPr/>
          </p:nvSpPr>
          <p:spPr>
            <a:xfrm>
              <a:off x="-62570" y="-24038"/>
              <a:ext cx="1391807" cy="592069"/>
            </a:xfrm>
            <a:custGeom>
              <a:avLst/>
              <a:gdLst/>
              <a:ahLst/>
              <a:cxnLst/>
              <a:rect l="l" t="t" r="r" b="b"/>
              <a:pathLst>
                <a:path w="1391807" h="592069">
                  <a:moveTo>
                    <a:pt x="0" y="0"/>
                  </a:moveTo>
                  <a:lnTo>
                    <a:pt x="1391807" y="0"/>
                  </a:lnTo>
                  <a:lnTo>
                    <a:pt x="1391807" y="592069"/>
                  </a:lnTo>
                  <a:lnTo>
                    <a:pt x="0" y="592069"/>
                  </a:lnTo>
                  <a:close/>
                </a:path>
              </a:pathLst>
            </a:custGeom>
            <a:solidFill>
              <a:srgbClr val="FFFFFF"/>
            </a:solidFill>
            <a:ln w="12700" cap="sq">
              <a:solidFill>
                <a:srgbClr val="6DD2F3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sz="2710" dirty="0">
                <a:solidFill>
                  <a:srgbClr val="004750"/>
                </a:solidFill>
                <a:latin typeface="Open Sans Bold"/>
              </a:endParaRPr>
            </a:p>
            <a:p>
              <a:pPr algn="ctr"/>
              <a:r>
                <a:rPr lang="en-US" sz="2710" dirty="0">
                  <a:solidFill>
                    <a:srgbClr val="004750"/>
                  </a:solidFill>
                  <a:latin typeface="Open Sans Bold"/>
                </a:rPr>
                <a:t>Flagship 4-Year Pathway</a:t>
              </a:r>
            </a:p>
            <a:p>
              <a:endParaRPr lang="en-US" b="1" dirty="0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F17EE484-F66E-D6B2-B5E8-C15A5D449EBB}"/>
                </a:ext>
              </a:extLst>
            </p:cNvPr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47752" tIns="47752" rIns="47752" bIns="47752" rtlCol="0" anchor="ctr"/>
            <a:lstStyle/>
            <a:p>
              <a:pPr algn="ctr">
                <a:lnSpc>
                  <a:spcPts val="2864"/>
                </a:lnSpc>
              </a:pPr>
              <a:endParaRPr b="1"/>
            </a:p>
          </p:txBody>
        </p: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59A5A9E3-7476-7DE9-F991-9C574AEE0A78}"/>
              </a:ext>
            </a:extLst>
          </p:cNvPr>
          <p:cNvSpPr/>
          <p:nvPr/>
        </p:nvSpPr>
        <p:spPr>
          <a:xfrm>
            <a:off x="12617198" y="5041793"/>
            <a:ext cx="3786364" cy="1006542"/>
          </a:xfrm>
          <a:custGeom>
            <a:avLst/>
            <a:gdLst/>
            <a:ahLst/>
            <a:cxnLst/>
            <a:rect l="l" t="t" r="r" b="b"/>
            <a:pathLst>
              <a:path w="3786364" h="1006542">
                <a:moveTo>
                  <a:pt x="0" y="0"/>
                </a:moveTo>
                <a:lnTo>
                  <a:pt x="3786364" y="0"/>
                </a:lnTo>
                <a:lnTo>
                  <a:pt x="3786364" y="1006542"/>
                </a:lnTo>
                <a:lnTo>
                  <a:pt x="0" y="1006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4C78F27D-A556-2457-FE5D-B051069D888A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One Program…Multiple Pathways</a:t>
            </a: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871631" y="257163"/>
            <a:ext cx="3022394" cy="66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3880">
                <a:solidFill>
                  <a:srgbClr val="FFFFFF"/>
                </a:solidFill>
                <a:latin typeface="Montserrat Semi-Bold"/>
              </a:rPr>
              <a:t>Core Values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1092" y="1008164"/>
            <a:ext cx="9990190" cy="42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2528" dirty="0">
                <a:solidFill>
                  <a:srgbClr val="FFFFFF"/>
                </a:solidFill>
                <a:latin typeface="Montserrat"/>
              </a:rPr>
              <a:t>Scholar-Centered, Collaboration, Equity, Trust, and Innovation 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0" y="7876520"/>
            <a:ext cx="4806086" cy="2420005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3"/>
                </a:lnTo>
                <a:lnTo>
                  <a:pt x="7564523" y="6978273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FDC9A41-E1FD-5F13-D507-F8981E11EEF6}"/>
              </a:ext>
            </a:extLst>
          </p:cNvPr>
          <p:cNvSpPr/>
          <p:nvPr/>
        </p:nvSpPr>
        <p:spPr>
          <a:xfrm rot="10800000" flipH="1">
            <a:off x="14478000" y="0"/>
            <a:ext cx="3810000" cy="1817250"/>
          </a:xfrm>
          <a:custGeom>
            <a:avLst/>
            <a:gdLst/>
            <a:ahLst/>
            <a:cxnLst/>
            <a:rect l="l" t="t" r="r" b="b"/>
            <a:pathLst>
              <a:path w="7564523" h="6978273">
                <a:moveTo>
                  <a:pt x="7564523" y="0"/>
                </a:moveTo>
                <a:lnTo>
                  <a:pt x="0" y="0"/>
                </a:lnTo>
                <a:lnTo>
                  <a:pt x="0" y="6978273"/>
                </a:lnTo>
                <a:lnTo>
                  <a:pt x="7564523" y="6978273"/>
                </a:lnTo>
                <a:lnTo>
                  <a:pt x="75645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CEE8F-C772-68C9-58FD-F23B23725C3C}"/>
              </a:ext>
            </a:extLst>
          </p:cNvPr>
          <p:cNvSpPr txBox="1"/>
          <p:nvPr/>
        </p:nvSpPr>
        <p:spPr>
          <a:xfrm>
            <a:off x="2403043" y="7087225"/>
            <a:ext cx="2133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904D-5A6D-D3D8-6E79-6DE92D4F7FC9}"/>
              </a:ext>
            </a:extLst>
          </p:cNvPr>
          <p:cNvSpPr txBox="1"/>
          <p:nvPr/>
        </p:nvSpPr>
        <p:spPr>
          <a:xfrm>
            <a:off x="7307546" y="7087225"/>
            <a:ext cx="367290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Advising</a:t>
            </a: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E60DE-59A4-7895-C84E-7D924A2AA6E0}"/>
              </a:ext>
            </a:extLst>
          </p:cNvPr>
          <p:cNvSpPr txBox="1"/>
          <p:nvPr/>
        </p:nvSpPr>
        <p:spPr>
          <a:xfrm>
            <a:off x="12770859" y="7087224"/>
            <a:ext cx="341428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Access</a:t>
            </a:r>
            <a:endParaRPr lang="en-US" sz="2800" dirty="0">
              <a:latin typeface="Montserrat Light" panose="00000400000000000000" pitchFamily="2" charset="0"/>
            </a:endParaRPr>
          </a:p>
        </p:txBody>
      </p:sp>
      <p:pic>
        <p:nvPicPr>
          <p:cNvPr id="16" name="Graphic 15" descr="Dollar with solid fill">
            <a:extLst>
              <a:ext uri="{FF2B5EF4-FFF2-40B4-BE49-F238E27FC236}">
                <a16:creationId xmlns:a16="http://schemas.microsoft.com/office/drawing/2014/main" id="{764D7BEB-EB0E-F94B-831A-9D97DDADB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3708" y="3566611"/>
            <a:ext cx="2437849" cy="2437849"/>
          </a:xfrm>
          <a:prstGeom prst="rect">
            <a:avLst/>
          </a:prstGeom>
        </p:spPr>
      </p:pic>
      <p:pic>
        <p:nvPicPr>
          <p:cNvPr id="18" name="Graphic 17" descr="Handshake outline">
            <a:extLst>
              <a:ext uri="{FF2B5EF4-FFF2-40B4-BE49-F238E27FC236}">
                <a16:creationId xmlns:a16="http://schemas.microsoft.com/office/drawing/2014/main" id="{D4C71E16-963B-AA89-CB5F-78C6A436A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19488" y="3421861"/>
            <a:ext cx="2651760" cy="2651760"/>
          </a:xfrm>
          <a:prstGeom prst="rect">
            <a:avLst/>
          </a:prstGeom>
        </p:spPr>
      </p:pic>
      <p:pic>
        <p:nvPicPr>
          <p:cNvPr id="20" name="Graphic 19" descr="Hero Female outline">
            <a:extLst>
              <a:ext uri="{FF2B5EF4-FFF2-40B4-BE49-F238E27FC236}">
                <a16:creationId xmlns:a16="http://schemas.microsoft.com/office/drawing/2014/main" id="{55A22BB7-68B6-BD38-DB88-A921EE821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3276" y="3563012"/>
            <a:ext cx="2441448" cy="2441448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55DB6F3F-6677-A84D-0C96-52233B9A9EAA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Our Approach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4FCDD3-CE28-88D8-19B2-4DBC35E5AC63}"/>
              </a:ext>
            </a:extLst>
          </p:cNvPr>
          <p:cNvSpPr/>
          <p:nvPr/>
        </p:nvSpPr>
        <p:spPr>
          <a:xfrm>
            <a:off x="1713832" y="2918941"/>
            <a:ext cx="3657600" cy="3657600"/>
          </a:xfrm>
          <a:prstGeom prst="ellipse">
            <a:avLst/>
          </a:prstGeom>
          <a:noFill/>
          <a:ln w="127000">
            <a:solidFill>
              <a:srgbClr val="5C9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757EB6-7650-AA51-A83B-880A1C9E8355}"/>
              </a:ext>
            </a:extLst>
          </p:cNvPr>
          <p:cNvSpPr/>
          <p:nvPr/>
        </p:nvSpPr>
        <p:spPr>
          <a:xfrm>
            <a:off x="7315200" y="2918941"/>
            <a:ext cx="3657600" cy="3657600"/>
          </a:xfrm>
          <a:prstGeom prst="ellipse">
            <a:avLst/>
          </a:prstGeom>
          <a:noFill/>
          <a:ln w="127000">
            <a:solidFill>
              <a:srgbClr val="5C9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897B1-BDE5-B564-F071-898178DEBC1D}"/>
              </a:ext>
            </a:extLst>
          </p:cNvPr>
          <p:cNvSpPr/>
          <p:nvPr/>
        </p:nvSpPr>
        <p:spPr>
          <a:xfrm>
            <a:off x="12916568" y="2918941"/>
            <a:ext cx="3657600" cy="3657600"/>
          </a:xfrm>
          <a:prstGeom prst="ellipse">
            <a:avLst/>
          </a:prstGeom>
          <a:noFill/>
          <a:ln w="127000">
            <a:solidFill>
              <a:srgbClr val="5C9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9849" y="222232"/>
            <a:ext cx="2949329" cy="2815702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2"/>
                </a:lnTo>
                <a:lnTo>
                  <a:pt x="0" y="2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277600" y="4700683"/>
            <a:ext cx="11172633" cy="1117263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F3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1865" y="2985626"/>
            <a:ext cx="1079788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1"/>
              </a:lnSpc>
            </a:pPr>
            <a:endParaRPr dirty="0"/>
          </a:p>
          <a:p>
            <a:pPr>
              <a:lnSpc>
                <a:spcPts val="4031"/>
              </a:lnSpc>
            </a:pPr>
            <a:endParaRPr lang="en-US" sz="3399" dirty="0">
              <a:solidFill>
                <a:srgbClr val="141414"/>
              </a:solidFill>
              <a:latin typeface="Source San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8739" y="6355018"/>
            <a:ext cx="10671449" cy="121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endParaRPr lang="en-US" sz="3399" dirty="0">
              <a:solidFill>
                <a:srgbClr val="141414"/>
              </a:solidFill>
              <a:latin typeface="Source Sans Pro Bold"/>
            </a:endParaRPr>
          </a:p>
          <a:p>
            <a:pPr>
              <a:lnSpc>
                <a:spcPts val="4883"/>
              </a:lnSpc>
            </a:pPr>
            <a:endParaRPr lang="en-US" sz="3399" dirty="0">
              <a:solidFill>
                <a:srgbClr val="141414"/>
              </a:solidFill>
              <a:latin typeface="Source Sans Pro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963401" y="5600700"/>
            <a:ext cx="6863148" cy="4676272"/>
          </a:xfrm>
          <a:custGeom>
            <a:avLst/>
            <a:gdLst/>
            <a:ahLst/>
            <a:cxnLst/>
            <a:rect l="l" t="t" r="r" b="b"/>
            <a:pathLst>
              <a:path w="9383260" h="5560982">
                <a:moveTo>
                  <a:pt x="0" y="0"/>
                </a:moveTo>
                <a:lnTo>
                  <a:pt x="9383260" y="0"/>
                </a:lnTo>
                <a:lnTo>
                  <a:pt x="9383260" y="5560982"/>
                </a:lnTo>
                <a:lnTo>
                  <a:pt x="0" y="5560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133" r="-26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FF081-C605-95CE-FC17-AF9253207750}"/>
              </a:ext>
            </a:extLst>
          </p:cNvPr>
          <p:cNvSpPr txBox="1"/>
          <p:nvPr/>
        </p:nvSpPr>
        <p:spPr>
          <a:xfrm>
            <a:off x="682224" y="1920431"/>
            <a:ext cx="12347976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>
                <a:solidFill>
                  <a:srgbClr val="5C9633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Scholarship to use toward college degrees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Up to $16,000 over four years for 4-Year Colleges and Universities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Up to $6,000 over 3 years for 2-Year Community Colleges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$8,000 for students attending Dunwoody &amp; </a:t>
            </a:r>
            <a:br>
              <a:rPr lang="en-US" sz="2400" dirty="0">
                <a:latin typeface="Montserrat Light" panose="00000400000000000000" pitchFamily="2" charset="0"/>
              </a:rPr>
            </a:br>
            <a:r>
              <a:rPr lang="en-US" sz="2400" dirty="0">
                <a:latin typeface="Montserrat Light" panose="00000400000000000000" pitchFamily="2" charset="0"/>
              </a:rPr>
              <a:t>up to $30,000 over 2 years for Mortenson Scholars at Dunwoody </a:t>
            </a:r>
          </a:p>
          <a:p>
            <a:pPr lvl="1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6B021-B10A-4104-A828-A96902C978DD}"/>
              </a:ext>
            </a:extLst>
          </p:cNvPr>
          <p:cNvSpPr txBox="1"/>
          <p:nvPr/>
        </p:nvSpPr>
        <p:spPr>
          <a:xfrm>
            <a:off x="1095567" y="7201912"/>
            <a:ext cx="74676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Tuition and Fees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Books , Course Material, Equipment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Transportation (Bus Passes/Parking)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Laptops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Study Abroad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Housing and 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882D1F-02E2-F98D-788B-040B91020934}"/>
              </a:ext>
            </a:extLst>
          </p:cNvPr>
          <p:cNvSpPr txBox="1"/>
          <p:nvPr/>
        </p:nvSpPr>
        <p:spPr>
          <a:xfrm>
            <a:off x="692539" y="5231953"/>
            <a:ext cx="11575661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100" b="1" dirty="0">
                <a:solidFill>
                  <a:srgbClr val="5C9633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What can my scholarship funding cover? </a:t>
            </a:r>
          </a:p>
          <a:p>
            <a:r>
              <a:rPr lang="en-US" sz="2600" dirty="0">
                <a:solidFill>
                  <a:srgbClr val="014F5B"/>
                </a:solidFill>
                <a:latin typeface="Montserrat Light" panose="00000400000000000000" pitchFamily="2" charset="0"/>
              </a:rPr>
              <a:t>The Wallin Scholarship can be used to cover up to a student’s cost of attendance—which is the total amount it costs a student to attend college.</a:t>
            </a:r>
          </a:p>
          <a:p>
            <a:endParaRPr lang="en-US" sz="2000" dirty="0">
              <a:solidFill>
                <a:srgbClr val="0070C0"/>
              </a:solidFill>
              <a:latin typeface="Montserrat Light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CF86E-8E70-317C-1805-E39794C47654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Aid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03272" y="971460"/>
            <a:ext cx="12092719" cy="11544829"/>
          </a:xfrm>
          <a:custGeom>
            <a:avLst/>
            <a:gdLst/>
            <a:ahLst/>
            <a:cxnLst/>
            <a:rect l="l" t="t" r="r" b="b"/>
            <a:pathLst>
              <a:path w="12092719" h="11544829">
                <a:moveTo>
                  <a:pt x="0" y="0"/>
                </a:moveTo>
                <a:lnTo>
                  <a:pt x="12092719" y="0"/>
                </a:lnTo>
                <a:lnTo>
                  <a:pt x="12092719" y="11544828"/>
                </a:lnTo>
                <a:lnTo>
                  <a:pt x="0" y="1154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018318" y="3019719"/>
            <a:ext cx="1877829" cy="89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1"/>
              </a:lnSpc>
            </a:pPr>
            <a:r>
              <a:rPr lang="en-US" sz="3395">
                <a:solidFill>
                  <a:srgbClr val="FFFFFF"/>
                </a:solidFill>
                <a:latin typeface="Open Sans Bold"/>
              </a:rPr>
              <a:t>Personal</a:t>
            </a:r>
          </a:p>
          <a:p>
            <a:pPr algn="ctr">
              <a:lnSpc>
                <a:spcPts val="3531"/>
              </a:lnSpc>
            </a:pPr>
            <a:r>
              <a:rPr lang="en-US" sz="3395">
                <a:solidFill>
                  <a:srgbClr val="FFFFFF"/>
                </a:solidFill>
                <a:latin typeface="Open Sans Bold"/>
              </a:rPr>
              <a:t>Support</a:t>
            </a:r>
            <a:r>
              <a:rPr lang="en-US" sz="3395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06BD435-2EDC-F2BC-1D9A-0229BCC53952}"/>
              </a:ext>
            </a:extLst>
          </p:cNvPr>
          <p:cNvSpPr txBox="1">
            <a:spLocks/>
          </p:cNvSpPr>
          <p:nvPr/>
        </p:nvSpPr>
        <p:spPr>
          <a:xfrm>
            <a:off x="3276601" y="1896340"/>
            <a:ext cx="11734799" cy="830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14F5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Making College More Affordable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FD734E-191B-02ED-AFEC-ECB337DAD5C9}"/>
              </a:ext>
            </a:extLst>
          </p:cNvPr>
          <p:cNvCxnSpPr>
            <a:cxnSpLocks/>
          </p:cNvCxnSpPr>
          <p:nvPr/>
        </p:nvCxnSpPr>
        <p:spPr>
          <a:xfrm flipV="1">
            <a:off x="1826318" y="2726468"/>
            <a:ext cx="13130914" cy="131449"/>
          </a:xfrm>
          <a:prstGeom prst="line">
            <a:avLst/>
          </a:prstGeom>
          <a:ln w="19050">
            <a:solidFill>
              <a:srgbClr val="5E9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CCB3BD-BBBE-183F-137F-62D2162457A6}"/>
              </a:ext>
            </a:extLst>
          </p:cNvPr>
          <p:cNvCxnSpPr>
            <a:cxnSpLocks/>
          </p:cNvCxnSpPr>
          <p:nvPr/>
        </p:nvCxnSpPr>
        <p:spPr>
          <a:xfrm flipV="1">
            <a:off x="1826318" y="8227097"/>
            <a:ext cx="13794682" cy="2920"/>
          </a:xfrm>
          <a:prstGeom prst="line">
            <a:avLst/>
          </a:prstGeom>
          <a:ln w="19050">
            <a:solidFill>
              <a:srgbClr val="5E9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8A7B3F-E7FF-A00B-CEC8-D1AF68B977C5}"/>
              </a:ext>
            </a:extLst>
          </p:cNvPr>
          <p:cNvSpPr txBox="1"/>
          <p:nvPr/>
        </p:nvSpPr>
        <p:spPr>
          <a:xfrm>
            <a:off x="12100710" y="5082228"/>
            <a:ext cx="41148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14F5B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St. Olaf College</a:t>
            </a:r>
            <a:r>
              <a:rPr lang="en-US" sz="2000" dirty="0">
                <a:solidFill>
                  <a:srgbClr val="014F5B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Private, four-year college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In Northfield, MN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(45 min from Twin Cities)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Class size: 3,000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Grad rate: ~85% </a:t>
            </a:r>
          </a:p>
          <a:p>
            <a:endParaRPr lang="en-US" sz="2000" dirty="0">
              <a:latin typeface="Montserrat" pitchFamily="2" charset="77"/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Giving an extra $1K per year, </a:t>
            </a:r>
            <a:r>
              <a:rPr lang="en-US" sz="2000" i="1" dirty="0">
                <a:solidFill>
                  <a:srgbClr val="014F5B"/>
                </a:solidFill>
                <a:latin typeface="Montserrat Semi-Bold" panose="020B0604020202020204" charset="0"/>
              </a:rPr>
              <a:t>meets full need.</a:t>
            </a:r>
          </a:p>
          <a:p>
            <a:endParaRPr lang="en-US" dirty="0">
              <a:latin typeface="Montserrat" pitchFamily="2" charset="77"/>
            </a:endParaRPr>
          </a:p>
        </p:txBody>
      </p:sp>
      <p:pic>
        <p:nvPicPr>
          <p:cNvPr id="12" name="Picture 6" descr="Logo: St. Olaf College - Consortium of Liberal Arts Colleges">
            <a:extLst>
              <a:ext uri="{FF2B5EF4-FFF2-40B4-BE49-F238E27FC236}">
                <a16:creationId xmlns:a16="http://schemas.microsoft.com/office/drawing/2014/main" id="{0A55FCF6-D179-3599-1FE8-138C0AFE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933" y="2877413"/>
            <a:ext cx="2290131" cy="224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24E473-FB86-E5E5-9ABC-EE54F1280E72}"/>
              </a:ext>
            </a:extLst>
          </p:cNvPr>
          <p:cNvSpPr txBox="1"/>
          <p:nvPr/>
        </p:nvSpPr>
        <p:spPr>
          <a:xfrm>
            <a:off x="3113927" y="5082228"/>
            <a:ext cx="383536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14F5B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Beloit College</a:t>
            </a:r>
            <a:r>
              <a:rPr lang="en-US" sz="2000" dirty="0">
                <a:latin typeface="Montserrat" panose="02000505000000020004" pitchFamily="2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Private, four-year college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Rock County, Wisconsin</a:t>
            </a:r>
          </a:p>
          <a:p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     (5 </a:t>
            </a:r>
            <a:r>
              <a:rPr lang="en-US" sz="20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hrs</a:t>
            </a: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 from Twin Cities)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Class size: 1,011</a:t>
            </a:r>
            <a:endParaRPr lang="en-US" sz="2000" b="0" i="0" dirty="0">
              <a:solidFill>
                <a:schemeClr val="bg2">
                  <a:lumMod val="50000"/>
                </a:schemeClr>
              </a:solidFill>
              <a:effectLst/>
              <a:latin typeface="Montserrat Light" panose="000004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Grad rate: ~80%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Giving an extra $2K per year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</a:endParaRPr>
          </a:p>
        </p:txBody>
      </p:sp>
      <p:pic>
        <p:nvPicPr>
          <p:cNvPr id="14" name="Picture 2" descr="Beloit College - Associated Colleges of the Midwest">
            <a:extLst>
              <a:ext uri="{FF2B5EF4-FFF2-40B4-BE49-F238E27FC236}">
                <a16:creationId xmlns:a16="http://schemas.microsoft.com/office/drawing/2014/main" id="{9F817413-A6A7-975C-C151-8B17CA9B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04" y="3421904"/>
            <a:ext cx="2414500" cy="12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rnell College Alumni and Friends">
            <a:extLst>
              <a:ext uri="{FF2B5EF4-FFF2-40B4-BE49-F238E27FC236}">
                <a16:creationId xmlns:a16="http://schemas.microsoft.com/office/drawing/2014/main" id="{EB2EAC1C-92F8-1E64-A7D1-38E57845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92" y="2958353"/>
            <a:ext cx="1618134" cy="161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B69785-A946-B59C-F51F-37CE68A6530A}"/>
              </a:ext>
            </a:extLst>
          </p:cNvPr>
          <p:cNvSpPr txBox="1"/>
          <p:nvPr/>
        </p:nvSpPr>
        <p:spPr>
          <a:xfrm>
            <a:off x="7543800" y="5082228"/>
            <a:ext cx="3962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14F5B"/>
                </a:solidFill>
                <a:latin typeface="Montserrat" pitchFamily="2" charset="77"/>
              </a:rPr>
              <a:t>Cornell College</a:t>
            </a:r>
            <a:r>
              <a:rPr lang="en-US" sz="2000" dirty="0">
                <a:latin typeface="Montserrat" pitchFamily="2" charset="77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Private, four-year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Mount Vernon, Iowa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     </a:t>
            </a: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(4.5 </a:t>
            </a:r>
            <a:r>
              <a:rPr lang="en-US" sz="20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hrs</a:t>
            </a:r>
            <a:r>
              <a:rPr lang="en-US" sz="2000" b="0" i="0" dirty="0">
                <a:solidFill>
                  <a:schemeClr val="bg2">
                    <a:lumMod val="50000"/>
                  </a:schemeClr>
                </a:solidFill>
                <a:effectLst/>
                <a:latin typeface="Montserrat Light" panose="00000400000000000000" pitchFamily="2" charset="0"/>
              </a:rPr>
              <a:t> from Twin Cities)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Class size: 1,045</a:t>
            </a:r>
            <a:endParaRPr lang="en-US" sz="2000" b="0" i="0" dirty="0">
              <a:solidFill>
                <a:schemeClr val="bg2">
                  <a:lumMod val="50000"/>
                </a:schemeClr>
              </a:solidFill>
              <a:effectLst/>
              <a:latin typeface="Montserrat Light" panose="000004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Grad rate: ~70%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</a:rPr>
              <a:t>Giving an extra $2K per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83E2E-E558-EBFB-A9B0-3944B2767646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4 Year Premier College Partners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17896" y="419100"/>
            <a:ext cx="2011680" cy="2011680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2"/>
                </a:lnTo>
                <a:lnTo>
                  <a:pt x="0" y="2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4078" y="2163118"/>
            <a:ext cx="9259522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0"/>
              </a:lnSpc>
            </a:pPr>
            <a:r>
              <a:rPr lang="en-US" sz="4100" b="1" dirty="0">
                <a:solidFill>
                  <a:srgbClr val="5C9633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1:1 Support from Scholar Advisor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Academic Planning &amp; Career Planning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Encouragement/Support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Connection to Campus Resources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What YOU need/want to talk about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Access to Wallin </a:t>
            </a:r>
            <a:r>
              <a:rPr lang="en-US" sz="2400" dirty="0" err="1">
                <a:latin typeface="Montserrat Light" panose="00000400000000000000" pitchFamily="2" charset="0"/>
              </a:rPr>
              <a:t>Moosemail</a:t>
            </a:r>
            <a:r>
              <a:rPr lang="en-US" sz="2400" dirty="0">
                <a:latin typeface="Montserrat Light" panose="00000400000000000000" pitchFamily="2" charset="0"/>
              </a:rPr>
              <a:t> and Scholar Portal </a:t>
            </a:r>
          </a:p>
          <a:p>
            <a:pPr>
              <a:lnSpc>
                <a:spcPts val="4650"/>
              </a:lnSpc>
            </a:pPr>
            <a:endParaRPr lang="en-US" sz="4190" dirty="0">
              <a:solidFill>
                <a:srgbClr val="487307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4201" y="6268932"/>
            <a:ext cx="1156596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</a:pPr>
            <a:r>
              <a:rPr lang="en-US" sz="4100" b="1" dirty="0">
                <a:solidFill>
                  <a:srgbClr val="5C9633"/>
                </a:solidFill>
                <a:latin typeface="Montserrat" panose="02000505000000020004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Alumni Engagement/Support  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57099ECD-D6E9-EE0D-7417-A802149055E9}"/>
              </a:ext>
            </a:extLst>
          </p:cNvPr>
          <p:cNvGrpSpPr>
            <a:grpSpLocks noChangeAspect="1"/>
          </p:cNvGrpSpPr>
          <p:nvPr/>
        </p:nvGrpSpPr>
        <p:grpSpPr>
          <a:xfrm>
            <a:off x="10321827" y="2795941"/>
            <a:ext cx="7066644" cy="4695117"/>
            <a:chOff x="0" y="0"/>
            <a:chExt cx="6365240" cy="42291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9362769-5113-4DEE-C652-8E47DDBD97B1}"/>
                </a:ext>
              </a:extLst>
            </p:cNvPr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4"/>
              <a:stretch>
                <a:fillRect l="-30344" t="-17202" r="-43936" b="-304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052BB1-E3E2-6B3F-8200-8A74F9FCD0FD}"/>
              </a:ext>
            </a:extLst>
          </p:cNvPr>
          <p:cNvSpPr txBox="1"/>
          <p:nvPr/>
        </p:nvSpPr>
        <p:spPr>
          <a:xfrm>
            <a:off x="594201" y="6987727"/>
            <a:ext cx="9159399" cy="224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Access to job opportunities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Workshops on finances, professional development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Events, winter social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Light" panose="00000400000000000000" pitchFamily="2" charset="0"/>
              </a:rPr>
              <a:t>Opportunity to help with application reading </a:t>
            </a:r>
            <a:endParaRPr lang="en-US" sz="2000" dirty="0">
              <a:latin typeface="Montserrat Light" panose="00000400000000000000" pitchFamily="2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CDC5E63-0ACE-F538-46D5-011108760263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Advising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9849" y="222232"/>
            <a:ext cx="2949329" cy="2815702"/>
          </a:xfrm>
          <a:custGeom>
            <a:avLst/>
            <a:gdLst/>
            <a:ahLst/>
            <a:cxnLst/>
            <a:rect l="l" t="t" r="r" b="b"/>
            <a:pathLst>
              <a:path w="2949329" h="2815702">
                <a:moveTo>
                  <a:pt x="0" y="0"/>
                </a:moveTo>
                <a:lnTo>
                  <a:pt x="2949329" y="0"/>
                </a:lnTo>
                <a:lnTo>
                  <a:pt x="2949329" y="2815702"/>
                </a:lnTo>
                <a:lnTo>
                  <a:pt x="0" y="2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group of people standing around a baby&#10;&#10;Description automatically generated">
            <a:extLst>
              <a:ext uri="{FF2B5EF4-FFF2-40B4-BE49-F238E27FC236}">
                <a16:creationId xmlns:a16="http://schemas.microsoft.com/office/drawing/2014/main" id="{0B121A13-138D-E23B-244C-420823394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0" y="4415902"/>
            <a:ext cx="5476151" cy="3641058"/>
          </a:xfrm>
          <a:prstGeom prst="rect">
            <a:avLst/>
          </a:prstGeom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68093B3-1FE0-4185-2797-90ED12709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36" y="4415902"/>
            <a:ext cx="9138040" cy="5147198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B90A70E-8A2C-AFDC-479A-818F16B45DD9}"/>
              </a:ext>
            </a:extLst>
          </p:cNvPr>
          <p:cNvSpPr txBox="1"/>
          <p:nvPr/>
        </p:nvSpPr>
        <p:spPr>
          <a:xfrm>
            <a:off x="758424" y="723900"/>
            <a:ext cx="16630047" cy="100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7"/>
              </a:lnSpc>
            </a:pPr>
            <a:r>
              <a:rPr lang="en-US" sz="7200" b="1" dirty="0">
                <a:solidFill>
                  <a:srgbClr val="141414"/>
                </a:solidFill>
                <a:latin typeface="Montserrat" panose="02000505000000020004" pitchFamily="2" charset="0"/>
              </a:rPr>
              <a:t>Access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F3961-7CA2-E04E-BE1A-372A9704260B}"/>
              </a:ext>
            </a:extLst>
          </p:cNvPr>
          <p:cNvSpPr txBox="1"/>
          <p:nvPr/>
        </p:nvSpPr>
        <p:spPr>
          <a:xfrm>
            <a:off x="758424" y="1755216"/>
            <a:ext cx="6709176" cy="8010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>
                <a:solidFill>
                  <a:srgbClr val="5C9633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Annual Career Fair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 40 employers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Just for Wallin Scholars!</a:t>
            </a:r>
          </a:p>
          <a:p>
            <a:endParaRPr lang="en-US" sz="2400" b="1" dirty="0">
              <a:solidFill>
                <a:srgbClr val="5C96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100" b="1" dirty="0">
                <a:solidFill>
                  <a:srgbClr val="5C9633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Career Curriculum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 to career prep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Rise Learning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Interview &amp; Resume Prep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Career Programming</a:t>
            </a:r>
          </a:p>
          <a:p>
            <a:endParaRPr lang="en-US" sz="2400" b="1" dirty="0">
              <a:solidFill>
                <a:srgbClr val="5C96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100" b="1" dirty="0" err="1">
                <a:solidFill>
                  <a:srgbClr val="5C9633"/>
                </a:solidFill>
                <a:latin typeface="Montserrat" panose="02000505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Upturnships</a:t>
            </a:r>
            <a:endParaRPr lang="en-US" sz="4100" b="1" dirty="0">
              <a:solidFill>
                <a:srgbClr val="5C9633"/>
              </a:solidFill>
              <a:latin typeface="Montserrat" panose="02000505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Work readiness program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Starting sophomore year!</a:t>
            </a:r>
            <a:endParaRPr lang="en-US" sz="2800" dirty="0">
              <a:solidFill>
                <a:srgbClr val="5C96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04686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704DA8C969BB40B0DAC19693F687FA" ma:contentTypeVersion="16" ma:contentTypeDescription="Create a new document." ma:contentTypeScope="" ma:versionID="eeacff95eb8ea4953bd85d5f4f763cf5">
  <xsd:schema xmlns:xsd="http://www.w3.org/2001/XMLSchema" xmlns:xs="http://www.w3.org/2001/XMLSchema" xmlns:p="http://schemas.microsoft.com/office/2006/metadata/properties" xmlns:ns3="8e6c0d0e-8cde-45bc-953f-14b5da8bc28b" xmlns:ns4="7481fda1-deec-401e-bdb1-dc945d52da79" targetNamespace="http://schemas.microsoft.com/office/2006/metadata/properties" ma:root="true" ma:fieldsID="62e78a4dcce2906affb2127656aa51dc" ns3:_="" ns4:_="">
    <xsd:import namespace="8e6c0d0e-8cde-45bc-953f-14b5da8bc28b"/>
    <xsd:import namespace="7481fda1-deec-401e-bdb1-dc945d52da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6c0d0e-8cde-45bc-953f-14b5da8bc2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1fda1-deec-401e-bdb1-dc945d52da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e6c0d0e-8cde-45bc-953f-14b5da8bc28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20B4F1-8DD1-4D55-A4CB-E6A722ED7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6c0d0e-8cde-45bc-953f-14b5da8bc28b"/>
    <ds:schemaRef ds:uri="7481fda1-deec-401e-bdb1-dc945d52da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DA8845-17A9-404E-A791-CE72E630575A}">
  <ds:schemaRefs>
    <ds:schemaRef ds:uri="8e6c0d0e-8cde-45bc-953f-14b5da8bc28b"/>
    <ds:schemaRef ds:uri="http://purl.org/dc/dcmitype/"/>
    <ds:schemaRef ds:uri="http://purl.org/dc/elements/1.1/"/>
    <ds:schemaRef ds:uri="http://schemas.microsoft.com/office/2006/documentManagement/types"/>
    <ds:schemaRef ds:uri="7481fda1-deec-401e-bdb1-dc945d52da79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359CDBF-7BE0-4B43-9FC5-3B1F40479A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1381</Words>
  <Application>Microsoft Office PowerPoint</Application>
  <PresentationFormat>Custom</PresentationFormat>
  <Paragraphs>224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Montserrat Semi-Bold</vt:lpstr>
      <vt:lpstr>Montserrat</vt:lpstr>
      <vt:lpstr>Arial</vt:lpstr>
      <vt:lpstr>Open Sans</vt:lpstr>
      <vt:lpstr>Open Sans Bold</vt:lpstr>
      <vt:lpstr>Calibri</vt:lpstr>
      <vt:lpstr>Open Sans ExtraBold</vt:lpstr>
      <vt:lpstr>Source Sans Pro Bold</vt:lpstr>
      <vt:lpstr>Calibri Light</vt:lpstr>
      <vt:lpstr>Open Sans Light</vt:lpstr>
      <vt:lpstr>Montserrat Bold</vt:lpstr>
      <vt:lpstr>Montserrat Light</vt:lpstr>
      <vt:lpstr>Montserrat SemiBold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Scholar Programs BoT 9.14.23</dc:title>
  <cp:lastModifiedBy>Muna Adani</cp:lastModifiedBy>
  <cp:revision>16</cp:revision>
  <dcterms:created xsi:type="dcterms:W3CDTF">2006-08-16T00:00:00Z</dcterms:created>
  <dcterms:modified xsi:type="dcterms:W3CDTF">2023-11-01T22:36:02Z</dcterms:modified>
  <dc:identifier>DAFtl3TcR5A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0x01010027704DA8C969BB40B0DAC19693F687FA</vt:lpwstr>
  </property>
</Properties>
</file>